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Lato" panose="020F0502020204030203"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Poppins SemiBold" panose="000007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38773E-8501-4F38-B600-1F92D9670B9E}">
  <a:tblStyle styleId="{6738773E-8501-4F38-B600-1F92D9670B9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e9039c394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3e9039c3944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e9039c39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3e9039c394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9039c394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3e9039c3944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jpZrQ0W8zrc"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p:cNvPicPr preferRelativeResize="0"/>
          <p:nvPr/>
        </p:nvPicPr>
        <p:blipFill rotWithShape="1">
          <a:blip r:embed="rId4">
            <a:alphaModFix/>
          </a:blip>
          <a:srcRect/>
          <a:stretch/>
        </p:blipFill>
        <p:spPr>
          <a:xfrm>
            <a:off x="762000" y="5972175"/>
            <a:ext cx="10668000" cy="314325"/>
          </a:xfrm>
          <a:prstGeom prst="rect">
            <a:avLst/>
          </a:prstGeom>
          <a:noFill/>
          <a:ln>
            <a:noFill/>
          </a:ln>
        </p:spPr>
      </p:pic>
      <p:sp>
        <p:nvSpPr>
          <p:cNvPr id="86" name="Google Shape;86;p13"/>
          <p:cNvSpPr txBox="1"/>
          <p:nvPr/>
        </p:nvSpPr>
        <p:spPr>
          <a:xfrm>
            <a:off x="762000" y="2443162"/>
            <a:ext cx="10668000" cy="18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a:solidFill>
                  <a:srgbClr val="0EA5E9"/>
                </a:solidFill>
                <a:latin typeface="Lato"/>
                <a:ea typeface="Lato"/>
                <a:cs typeface="Lato"/>
                <a:sym typeface="Lato"/>
              </a:rPr>
              <a:t>LỚP TIẾNG ANH Y KHOA 5H SÁNG - PCC FC </a:t>
            </a:r>
            <a:endParaRPr/>
          </a:p>
        </p:txBody>
      </p:sp>
      <p:sp>
        <p:nvSpPr>
          <p:cNvPr id="87" name="Google Shape;87;p13"/>
          <p:cNvSpPr txBox="1"/>
          <p:nvPr/>
        </p:nvSpPr>
        <p:spPr>
          <a:xfrm>
            <a:off x="495300" y="2719387"/>
            <a:ext cx="11201400" cy="63996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200" b="1" i="0" u="none" strike="noStrike" cap="none">
                <a:solidFill>
                  <a:srgbClr val="1E3A8A"/>
                </a:solidFill>
                <a:latin typeface="Poppins"/>
                <a:ea typeface="Poppins"/>
                <a:cs typeface="Poppins"/>
                <a:sym typeface="Poppins"/>
              </a:rPr>
              <a:t>Balancing Medicine &amp; Life</a:t>
            </a:r>
            <a:endParaRPr/>
          </a:p>
        </p:txBody>
      </p:sp>
      <p:sp>
        <p:nvSpPr>
          <p:cNvPr id="88" name="Google Shape;88;p13"/>
          <p:cNvSpPr txBox="1"/>
          <p:nvPr/>
        </p:nvSpPr>
        <p:spPr>
          <a:xfrm>
            <a:off x="762000" y="3502223"/>
            <a:ext cx="10668000" cy="27429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Phân Tích Cuộc Phỏng Vấn Oscar Groves (Y5, UK)</a:t>
            </a:r>
            <a:endParaRPr/>
          </a:p>
        </p:txBody>
      </p:sp>
      <p:sp>
        <p:nvSpPr>
          <p:cNvPr id="89" name="Google Shape;89;p13"/>
          <p:cNvSpPr/>
          <p:nvPr/>
        </p:nvSpPr>
        <p:spPr>
          <a:xfrm>
            <a:off x="5715000" y="4062263"/>
            <a:ext cx="762000" cy="38100"/>
          </a:xfrm>
          <a:prstGeom prst="roundRect">
            <a:avLst>
              <a:gd name="adj" fmla="val 50000"/>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0" name="Google Shape;90;p13"/>
          <p:cNvSpPr txBox="1"/>
          <p:nvPr/>
        </p:nvSpPr>
        <p:spPr>
          <a:xfrm>
            <a:off x="762000" y="6124575"/>
            <a:ext cx="1701998"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Bác sĩ Thuận &amp; Oscar Groves</a:t>
            </a:r>
            <a:endParaRPr/>
          </a:p>
        </p:txBody>
      </p:sp>
      <p:sp>
        <p:nvSpPr>
          <p:cNvPr id="91" name="Google Shape;91;p13"/>
          <p:cNvSpPr txBox="1"/>
          <p:nvPr/>
        </p:nvSpPr>
        <p:spPr>
          <a:xfrm>
            <a:off x="10219878" y="6124575"/>
            <a:ext cx="1210121"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Thời lượng: 20 phút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62" name="Google Shape;262;p22" descr="image.png"/>
          <p:cNvPicPr preferRelativeResize="0"/>
          <p:nvPr/>
        </p:nvPicPr>
        <p:blipFill rotWithShape="1">
          <a:blip r:embed="rId4">
            <a:alphaModFix/>
          </a:blip>
          <a:srcRect/>
          <a:stretch/>
        </p:blipFill>
        <p:spPr>
          <a:xfrm>
            <a:off x="762000" y="5972175"/>
            <a:ext cx="10668000" cy="314325"/>
          </a:xfrm>
          <a:prstGeom prst="rect">
            <a:avLst/>
          </a:prstGeom>
          <a:noFill/>
          <a:ln>
            <a:noFill/>
          </a:ln>
        </p:spPr>
      </p:pic>
      <p:sp>
        <p:nvSpPr>
          <p:cNvPr id="263" name="Google Shape;263;p22"/>
          <p:cNvSpPr txBox="1"/>
          <p:nvPr/>
        </p:nvSpPr>
        <p:spPr>
          <a:xfrm>
            <a:off x="762000" y="6124575"/>
            <a:ext cx="979140"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Phần 3: Practice</a:t>
            </a:r>
            <a:endParaRPr/>
          </a:p>
        </p:txBody>
      </p:sp>
      <p:sp>
        <p:nvSpPr>
          <p:cNvPr id="264" name="Google Shape;264;p22"/>
          <p:cNvSpPr txBox="1"/>
          <p:nvPr/>
        </p:nvSpPr>
        <p:spPr>
          <a:xfrm>
            <a:off x="10791825" y="6124575"/>
            <a:ext cx="63817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9/10</a:t>
            </a:r>
            <a:endParaRPr/>
          </a:p>
        </p:txBody>
      </p:sp>
      <p:sp>
        <p:nvSpPr>
          <p:cNvPr id="265" name="Google Shape;265;p22"/>
          <p:cNvSpPr/>
          <p:nvPr/>
        </p:nvSpPr>
        <p:spPr>
          <a:xfrm>
            <a:off x="762000" y="2513707"/>
            <a:ext cx="10668000" cy="2344935"/>
          </a:xfrm>
          <a:prstGeom prst="roundRect">
            <a:avLst>
              <a:gd name="adj" fmla="val 0"/>
            </a:avLst>
          </a:prstGeom>
          <a:solidFill>
            <a:srgbClr val="FFFFF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aphicFrame>
        <p:nvGraphicFramePr>
          <p:cNvPr id="266" name="Google Shape;266;p22"/>
          <p:cNvGraphicFramePr/>
          <p:nvPr/>
        </p:nvGraphicFramePr>
        <p:xfrm>
          <a:off x="762000" y="2513707"/>
          <a:ext cx="10668000" cy="2344900"/>
        </p:xfrm>
        <a:graphic>
          <a:graphicData uri="http://schemas.openxmlformats.org/drawingml/2006/table">
            <a:tbl>
              <a:tblPr firstRow="1" bandRow="1">
                <a:noFill/>
                <a:tableStyleId>{6738773E-8501-4F38-B600-1F92D9670B9E}</a:tableStyleId>
              </a:tblPr>
              <a:tblGrid>
                <a:gridCol w="4800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586225">
                <a:tc>
                  <a:txBody>
                    <a:bodyPr/>
                    <a:lstStyle/>
                    <a:p>
                      <a:pPr marL="0" marR="0" lvl="0" indent="0" algn="l" rtl="0">
                        <a:spcBef>
                          <a:spcPts val="0"/>
                        </a:spcBef>
                        <a:spcAft>
                          <a:spcPts val="0"/>
                        </a:spcAft>
                        <a:buNone/>
                      </a:pPr>
                      <a:r>
                        <a:rPr lang="en-US" sz="1350" i="0" u="none" strike="noStrike" cap="none">
                          <a:solidFill>
                            <a:srgbClr val="FFFFFF"/>
                          </a:solidFill>
                          <a:latin typeface="Roboto"/>
                          <a:ea typeface="Roboto"/>
                          <a:cs typeface="Roboto"/>
                          <a:sym typeface="Roboto"/>
                        </a:rPr>
                        <a:t>Tình huống lâm sàng thực tế</a:t>
                      </a:r>
                      <a:endParaRPr>
                        <a:latin typeface="Roboto"/>
                        <a:ea typeface="Roboto"/>
                        <a:cs typeface="Roboto"/>
                        <a:sym typeface="Roboto"/>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E3A8A"/>
                    </a:solidFill>
                  </a:tcPr>
                </a:tc>
                <a:tc>
                  <a:txBody>
                    <a:bodyPr/>
                    <a:lstStyle/>
                    <a:p>
                      <a:pPr marL="0" marR="0" lvl="0" indent="0" algn="l" rtl="0">
                        <a:spcBef>
                          <a:spcPts val="0"/>
                        </a:spcBef>
                        <a:spcAft>
                          <a:spcPts val="0"/>
                        </a:spcAft>
                        <a:buNone/>
                      </a:pPr>
                      <a:r>
                        <a:rPr lang="en-US" sz="1350" i="0" u="none" strike="noStrike" cap="none">
                          <a:solidFill>
                            <a:srgbClr val="FFFFFF"/>
                          </a:solidFill>
                          <a:latin typeface="Roboto"/>
                          <a:ea typeface="Roboto"/>
                          <a:cs typeface="Roboto"/>
                          <a:sym typeface="Roboto"/>
                        </a:rPr>
                        <a:t>Bản dịch tiếng Anh tự nhiên (Native Vibe)</a:t>
                      </a:r>
                      <a:endParaRPr>
                        <a:latin typeface="Roboto"/>
                        <a:ea typeface="Roboto"/>
                        <a:cs typeface="Roboto"/>
                        <a:sym typeface="Roboto"/>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E3A8A"/>
                    </a:solidFill>
                  </a:tcPr>
                </a:tc>
                <a:extLst>
                  <a:ext uri="{0D108BD9-81ED-4DB2-BD59-A6C34878D82A}">
                    <a16:rowId xmlns:a16="http://schemas.microsoft.com/office/drawing/2014/main" val="10000"/>
                  </a:ext>
                </a:extLst>
              </a:tr>
              <a:tr h="586225">
                <a:tc>
                  <a:txBody>
                    <a:bodyPr/>
                    <a:lstStyle/>
                    <a:p>
                      <a:pPr marL="0" marR="0" lvl="0" indent="0" algn="l" rtl="0">
                        <a:spcBef>
                          <a:spcPts val="0"/>
                        </a:spcBef>
                        <a:spcAft>
                          <a:spcPts val="0"/>
                        </a:spcAft>
                        <a:buNone/>
                      </a:pPr>
                      <a:r>
                        <a:rPr lang="en-US" sz="1350" b="0" i="0" u="none" strike="noStrike" cap="none">
                          <a:solidFill>
                            <a:srgbClr val="334155"/>
                          </a:solidFill>
                          <a:latin typeface="Lato"/>
                          <a:ea typeface="Lato"/>
                          <a:cs typeface="Lato"/>
                          <a:sym typeface="Lato"/>
                        </a:rPr>
                        <a:t>"Kíp trực tối nay đang phối hợp rất ăn ý."</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350" b="1" i="0" u="none" strike="noStrike" cap="none">
                          <a:solidFill>
                            <a:srgbClr val="334155"/>
                          </a:solidFill>
                          <a:latin typeface="Lato"/>
                          <a:ea typeface="Lato"/>
                          <a:cs typeface="Lato"/>
                          <a:sym typeface="Lato"/>
                        </a:rPr>
                        <a:t>"The on-call team tonight is starting to gel."</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86225">
                <a:tc>
                  <a:txBody>
                    <a:bodyPr/>
                    <a:lstStyle/>
                    <a:p>
                      <a:pPr marL="0" marR="0" lvl="0" indent="0" algn="l" rtl="0">
                        <a:spcBef>
                          <a:spcPts val="0"/>
                        </a:spcBef>
                        <a:spcAft>
                          <a:spcPts val="0"/>
                        </a:spcAft>
                        <a:buNone/>
                      </a:pPr>
                      <a:r>
                        <a:rPr lang="en-US" sz="1350" b="0" i="0" u="none" strike="noStrike" cap="none">
                          <a:solidFill>
                            <a:srgbClr val="334155"/>
                          </a:solidFill>
                          <a:latin typeface="Lato"/>
                          <a:ea typeface="Lato"/>
                          <a:cs typeface="Lato"/>
                          <a:sym typeface="Lato"/>
                        </a:rPr>
                        <a:t>"Tôi sẽ tập trung giải quyết đống hồ sơ/bài tập tối nay."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350" b="1" i="0" u="none" strike="noStrike" cap="none">
                          <a:solidFill>
                            <a:srgbClr val="334155"/>
                          </a:solidFill>
                          <a:latin typeface="Lato"/>
                          <a:ea typeface="Lato"/>
                          <a:cs typeface="Lato"/>
                          <a:sym typeface="Lato"/>
                        </a:rPr>
                        <a:t>"I'll get on the school/paper sheets tonight."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86225">
                <a:tc>
                  <a:txBody>
                    <a:bodyPr/>
                    <a:lstStyle/>
                    <a:p>
                      <a:pPr marL="0" marR="0" lvl="0" indent="0" algn="l" rtl="0">
                        <a:spcBef>
                          <a:spcPts val="0"/>
                        </a:spcBef>
                        <a:spcAft>
                          <a:spcPts val="0"/>
                        </a:spcAft>
                        <a:buNone/>
                      </a:pPr>
                      <a:r>
                        <a:rPr lang="en-US" sz="1350" b="0" i="0" u="none" strike="noStrike" cap="none">
                          <a:solidFill>
                            <a:srgbClr val="334155"/>
                          </a:solidFill>
                          <a:latin typeface="Lato"/>
                          <a:ea typeface="Lato"/>
                          <a:cs typeface="Lato"/>
                          <a:sym typeface="Lato"/>
                        </a:rPr>
                        <a:t>"Bạn cần thời gian nghỉ ngơi để tạm xa bệnh viện."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350" b="1" i="0" u="none" strike="noStrike" cap="none">
                          <a:solidFill>
                            <a:srgbClr val="334155"/>
                          </a:solidFill>
                          <a:latin typeface="Lato"/>
                          <a:ea typeface="Lato"/>
                          <a:cs typeface="Lato"/>
                          <a:sym typeface="Lato"/>
                        </a:rPr>
                        <a:t>"You need to get time away from the hospital sheets."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7" name="Google Shape;267;p22"/>
          <p:cNvSpPr/>
          <p:nvPr/>
        </p:nvSpPr>
        <p:spPr>
          <a:xfrm>
            <a:off x="762000" y="3088034"/>
            <a:ext cx="48006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8" name="Google Shape;268;p22"/>
          <p:cNvSpPr/>
          <p:nvPr/>
        </p:nvSpPr>
        <p:spPr>
          <a:xfrm>
            <a:off x="5562600" y="3088034"/>
            <a:ext cx="58674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9" name="Google Shape;269;p22"/>
          <p:cNvSpPr/>
          <p:nvPr/>
        </p:nvSpPr>
        <p:spPr>
          <a:xfrm>
            <a:off x="762000" y="3676650"/>
            <a:ext cx="48006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0" name="Google Shape;270;p22"/>
          <p:cNvSpPr/>
          <p:nvPr/>
        </p:nvSpPr>
        <p:spPr>
          <a:xfrm>
            <a:off x="5562600" y="3676650"/>
            <a:ext cx="58674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1" name="Google Shape;271;p22"/>
          <p:cNvSpPr/>
          <p:nvPr/>
        </p:nvSpPr>
        <p:spPr>
          <a:xfrm>
            <a:off x="762000" y="4265265"/>
            <a:ext cx="48006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2" name="Google Shape;272;p22"/>
          <p:cNvSpPr/>
          <p:nvPr/>
        </p:nvSpPr>
        <p:spPr>
          <a:xfrm>
            <a:off x="5562600" y="4265265"/>
            <a:ext cx="58674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3" name="Google Shape;273;p22"/>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Thực Hành Nói &amp; Dịch Phản Xạ Lâm Sàng</a:t>
            </a:r>
            <a:endParaRPr>
              <a:latin typeface="Roboto"/>
              <a:ea typeface="Roboto"/>
              <a:cs typeface="Roboto"/>
              <a:sym typeface="Roboto"/>
            </a:endParaRPr>
          </a:p>
        </p:txBody>
      </p:sp>
      <p:sp>
        <p:nvSpPr>
          <p:cNvPr id="274" name="Google Shape;274;p22"/>
          <p:cNvSpPr/>
          <p:nvPr/>
        </p:nvSpPr>
        <p:spPr>
          <a:xfrm>
            <a:off x="762000" y="571500"/>
            <a:ext cx="57150" cy="542925"/>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80" name="Google Shape;280;p23" descr="image.png"/>
          <p:cNvPicPr preferRelativeResize="0"/>
          <p:nvPr/>
        </p:nvPicPr>
        <p:blipFill rotWithShape="1">
          <a:blip r:embed="rId4">
            <a:alphaModFix/>
          </a:blip>
          <a:srcRect/>
          <a:stretch/>
        </p:blipFill>
        <p:spPr>
          <a:xfrm>
            <a:off x="762000" y="4761458"/>
            <a:ext cx="10668000" cy="548580"/>
          </a:xfrm>
          <a:prstGeom prst="rect">
            <a:avLst/>
          </a:prstGeom>
          <a:noFill/>
          <a:ln>
            <a:noFill/>
          </a:ln>
        </p:spPr>
      </p:pic>
      <p:pic>
        <p:nvPicPr>
          <p:cNvPr id="281" name="Google Shape;281;p23" descr="image.png"/>
          <p:cNvPicPr preferRelativeResize="0"/>
          <p:nvPr/>
        </p:nvPicPr>
        <p:blipFill rotWithShape="1">
          <a:blip r:embed="rId5">
            <a:alphaModFix/>
          </a:blip>
          <a:srcRect/>
          <a:stretch/>
        </p:blipFill>
        <p:spPr>
          <a:xfrm>
            <a:off x="762000" y="2062162"/>
            <a:ext cx="3397299" cy="2461170"/>
          </a:xfrm>
          <a:prstGeom prst="rect">
            <a:avLst/>
          </a:prstGeom>
          <a:noFill/>
          <a:ln>
            <a:noFill/>
          </a:ln>
        </p:spPr>
      </p:pic>
      <p:pic>
        <p:nvPicPr>
          <p:cNvPr id="282" name="Google Shape;282;p23" descr="image.png"/>
          <p:cNvPicPr preferRelativeResize="0"/>
          <p:nvPr/>
        </p:nvPicPr>
        <p:blipFill rotWithShape="1">
          <a:blip r:embed="rId6">
            <a:alphaModFix/>
          </a:blip>
          <a:srcRect/>
          <a:stretch/>
        </p:blipFill>
        <p:spPr>
          <a:xfrm>
            <a:off x="4397424" y="2062162"/>
            <a:ext cx="3397299" cy="2461170"/>
          </a:xfrm>
          <a:prstGeom prst="rect">
            <a:avLst/>
          </a:prstGeom>
          <a:noFill/>
          <a:ln>
            <a:noFill/>
          </a:ln>
        </p:spPr>
      </p:pic>
      <p:pic>
        <p:nvPicPr>
          <p:cNvPr id="283" name="Google Shape;283;p23" descr="image.png"/>
          <p:cNvPicPr preferRelativeResize="0"/>
          <p:nvPr/>
        </p:nvPicPr>
        <p:blipFill rotWithShape="1">
          <a:blip r:embed="rId7">
            <a:alphaModFix/>
          </a:blip>
          <a:srcRect/>
          <a:stretch/>
        </p:blipFill>
        <p:spPr>
          <a:xfrm>
            <a:off x="8032849" y="2062162"/>
            <a:ext cx="3397299" cy="2461170"/>
          </a:xfrm>
          <a:prstGeom prst="rect">
            <a:avLst/>
          </a:prstGeom>
          <a:noFill/>
          <a:ln>
            <a:noFill/>
          </a:ln>
        </p:spPr>
      </p:pic>
      <p:pic>
        <p:nvPicPr>
          <p:cNvPr id="284" name="Google Shape;284;p23" descr="image.png"/>
          <p:cNvPicPr preferRelativeResize="0"/>
          <p:nvPr/>
        </p:nvPicPr>
        <p:blipFill rotWithShape="1">
          <a:blip r:embed="rId8">
            <a:alphaModFix/>
          </a:blip>
          <a:srcRect/>
          <a:stretch/>
        </p:blipFill>
        <p:spPr>
          <a:xfrm>
            <a:off x="762000" y="5972175"/>
            <a:ext cx="10668000" cy="314325"/>
          </a:xfrm>
          <a:prstGeom prst="rect">
            <a:avLst/>
          </a:prstGeom>
          <a:noFill/>
          <a:ln>
            <a:noFill/>
          </a:ln>
        </p:spPr>
      </p:pic>
      <p:sp>
        <p:nvSpPr>
          <p:cNvPr id="285" name="Google Shape;285;p23"/>
          <p:cNvSpPr txBox="1"/>
          <p:nvPr/>
        </p:nvSpPr>
        <p:spPr>
          <a:xfrm>
            <a:off x="762000" y="6124575"/>
            <a:ext cx="115252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Take-away Message</a:t>
            </a:r>
            <a:endParaRPr/>
          </a:p>
        </p:txBody>
      </p:sp>
      <p:sp>
        <p:nvSpPr>
          <p:cNvPr id="286" name="Google Shape;286;p23"/>
          <p:cNvSpPr txBox="1"/>
          <p:nvPr/>
        </p:nvSpPr>
        <p:spPr>
          <a:xfrm>
            <a:off x="10715625" y="6124575"/>
            <a:ext cx="71437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10/10</a:t>
            </a:r>
            <a:endParaRPr/>
          </a:p>
        </p:txBody>
      </p:sp>
      <p:sp>
        <p:nvSpPr>
          <p:cNvPr id="287" name="Google Shape;287;p23"/>
          <p:cNvSpPr txBox="1"/>
          <p:nvPr/>
        </p:nvSpPr>
        <p:spPr>
          <a:xfrm>
            <a:off x="904875" y="4943358"/>
            <a:ext cx="10363200" cy="295466"/>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200" b="1" i="0" u="none" strike="noStrike" cap="none" dirty="0">
                <a:solidFill>
                  <a:srgbClr val="1E3A8A"/>
                </a:solidFill>
                <a:latin typeface="Roboto"/>
                <a:ea typeface="Roboto"/>
                <a:cs typeface="Roboto"/>
                <a:sym typeface="Roboto"/>
              </a:rPr>
              <a:t>"I wish you a good health, cheerful</a:t>
            </a:r>
            <a:r>
              <a:rPr lang="vi-VN" sz="1200" b="1" i="0" u="none" strike="noStrike" cap="none" dirty="0">
                <a:solidFill>
                  <a:srgbClr val="1E3A8A"/>
                </a:solidFill>
                <a:latin typeface="Roboto"/>
                <a:ea typeface="Roboto"/>
                <a:cs typeface="Roboto"/>
                <a:sym typeface="Roboto"/>
              </a:rPr>
              <a:t>ness</a:t>
            </a:r>
            <a:r>
              <a:rPr lang="en-US" sz="1200" b="1" i="0" u="none" strike="noStrike" cap="none" dirty="0">
                <a:solidFill>
                  <a:srgbClr val="1E3A8A"/>
                </a:solidFill>
                <a:latin typeface="Roboto"/>
                <a:ea typeface="Roboto"/>
                <a:cs typeface="Roboto"/>
                <a:sym typeface="Roboto"/>
              </a:rPr>
              <a:t> and happiness!" — "Thank you, you too!" </a:t>
            </a:r>
            <a:endParaRPr dirty="0">
              <a:latin typeface="Roboto"/>
              <a:ea typeface="Roboto"/>
              <a:cs typeface="Roboto"/>
              <a:sym typeface="Roboto"/>
            </a:endParaRPr>
          </a:p>
        </p:txBody>
      </p:sp>
      <p:sp>
        <p:nvSpPr>
          <p:cNvPr id="288" name="Google Shape;288;p23"/>
          <p:cNvSpPr txBox="1"/>
          <p:nvPr/>
        </p:nvSpPr>
        <p:spPr>
          <a:xfrm>
            <a:off x="1057275" y="2957512"/>
            <a:ext cx="2947087"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1. Starting to Gel</a:t>
            </a:r>
            <a:endParaRPr/>
          </a:p>
        </p:txBody>
      </p:sp>
      <p:sp>
        <p:nvSpPr>
          <p:cNvPr id="289" name="Google Shape;289;p23"/>
          <p:cNvSpPr txBox="1"/>
          <p:nvPr/>
        </p:nvSpPr>
        <p:spPr>
          <a:xfrm>
            <a:off x="1057275" y="3405187"/>
            <a:ext cx="2806749"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Khả năng kết nối nhanh, phối hợp ăn ý và làm việc nhóm nhịp nhàng trong mọi ca trực lâm sàng.</a:t>
            </a:r>
            <a:endParaRPr/>
          </a:p>
        </p:txBody>
      </p:sp>
      <p:sp>
        <p:nvSpPr>
          <p:cNvPr id="290" name="Google Shape;290;p23"/>
          <p:cNvSpPr txBox="1"/>
          <p:nvPr/>
        </p:nvSpPr>
        <p:spPr>
          <a:xfrm>
            <a:off x="4692699" y="2957512"/>
            <a:ext cx="2947087"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2. Sheets Balance</a:t>
            </a:r>
            <a:endParaRPr/>
          </a:p>
        </p:txBody>
      </p:sp>
      <p:sp>
        <p:nvSpPr>
          <p:cNvPr id="291" name="Google Shape;291;p23"/>
          <p:cNvSpPr txBox="1"/>
          <p:nvPr/>
        </p:nvSpPr>
        <p:spPr>
          <a:xfrm>
            <a:off x="4692699" y="3405187"/>
            <a:ext cx="2806749"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Biết khi nào cần rời xa áp lực công việc (hospital sheets) để cân bằng với trách nhiệm cá nhân (school sheets).</a:t>
            </a:r>
            <a:endParaRPr/>
          </a:p>
        </p:txBody>
      </p:sp>
      <p:sp>
        <p:nvSpPr>
          <p:cNvPr id="292" name="Google Shape;292;p23"/>
          <p:cNvSpPr txBox="1"/>
          <p:nvPr/>
        </p:nvSpPr>
        <p:spPr>
          <a:xfrm>
            <a:off x="8328124" y="2957512"/>
            <a:ext cx="2947087"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3. Sweat &amp; Success</a:t>
            </a:r>
            <a:endParaRPr/>
          </a:p>
        </p:txBody>
      </p:sp>
      <p:sp>
        <p:nvSpPr>
          <p:cNvPr id="293" name="Google Shape;293;p23"/>
          <p:cNvSpPr txBox="1"/>
          <p:nvPr/>
        </p:nvSpPr>
        <p:spPr>
          <a:xfrm>
            <a:off x="8328124" y="3405187"/>
            <a:ext cx="2806749"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Nỗ lực thể chất (Sweat) để tái tạo tinh thần và làm hoàn hảo (Fix) mọi trải nghiệm giao lưu ngoài bệnh viện.</a:t>
            </a:r>
            <a:endParaRPr/>
          </a:p>
        </p:txBody>
      </p:sp>
      <p:pic>
        <p:nvPicPr>
          <p:cNvPr id="294" name="Google Shape;294;p23" descr="image.png"/>
          <p:cNvPicPr preferRelativeResize="0"/>
          <p:nvPr/>
        </p:nvPicPr>
        <p:blipFill rotWithShape="1">
          <a:blip r:embed="rId9">
            <a:alphaModFix/>
          </a:blip>
          <a:srcRect/>
          <a:stretch/>
        </p:blipFill>
        <p:spPr>
          <a:xfrm>
            <a:off x="1057275" y="2443162"/>
            <a:ext cx="428625" cy="342900"/>
          </a:xfrm>
          <a:prstGeom prst="rect">
            <a:avLst/>
          </a:prstGeom>
          <a:noFill/>
          <a:ln>
            <a:noFill/>
          </a:ln>
        </p:spPr>
      </p:pic>
      <p:pic>
        <p:nvPicPr>
          <p:cNvPr id="295" name="Google Shape;295;p23" descr="image.png"/>
          <p:cNvPicPr preferRelativeResize="0"/>
          <p:nvPr/>
        </p:nvPicPr>
        <p:blipFill rotWithShape="1">
          <a:blip r:embed="rId10">
            <a:alphaModFix/>
          </a:blip>
          <a:srcRect/>
          <a:stretch/>
        </p:blipFill>
        <p:spPr>
          <a:xfrm>
            <a:off x="4692699" y="2443162"/>
            <a:ext cx="428625" cy="342900"/>
          </a:xfrm>
          <a:prstGeom prst="rect">
            <a:avLst/>
          </a:prstGeom>
          <a:noFill/>
          <a:ln>
            <a:noFill/>
          </a:ln>
        </p:spPr>
      </p:pic>
      <p:pic>
        <p:nvPicPr>
          <p:cNvPr id="296" name="Google Shape;296;p23" descr="image.png"/>
          <p:cNvPicPr preferRelativeResize="0"/>
          <p:nvPr/>
        </p:nvPicPr>
        <p:blipFill rotWithShape="1">
          <a:blip r:embed="rId11">
            <a:alphaModFix/>
          </a:blip>
          <a:srcRect/>
          <a:stretch/>
        </p:blipFill>
        <p:spPr>
          <a:xfrm>
            <a:off x="8328124" y="2443162"/>
            <a:ext cx="342900" cy="342900"/>
          </a:xfrm>
          <a:prstGeom prst="rect">
            <a:avLst/>
          </a:prstGeom>
          <a:noFill/>
          <a:ln>
            <a:noFill/>
          </a:ln>
        </p:spPr>
      </p:pic>
      <p:sp>
        <p:nvSpPr>
          <p:cNvPr id="297" name="Google Shape;297;p23"/>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Tổng Kết &amp; Kết Thúc: Quy tắc 3S</a:t>
            </a:r>
            <a:endParaRPr>
              <a:latin typeface="Roboto"/>
              <a:ea typeface="Roboto"/>
              <a:cs typeface="Roboto"/>
              <a:sym typeface="Roboto"/>
            </a:endParaRPr>
          </a:p>
        </p:txBody>
      </p:sp>
      <p:sp>
        <p:nvSpPr>
          <p:cNvPr id="298" name="Google Shape;298;p23"/>
          <p:cNvSpPr/>
          <p:nvPr/>
        </p:nvSpPr>
        <p:spPr>
          <a:xfrm>
            <a:off x="762000" y="571500"/>
            <a:ext cx="57150" cy="542925"/>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7" name="Google Shape;97;p14" descr="image.png"/>
          <p:cNvPicPr preferRelativeResize="0"/>
          <p:nvPr/>
        </p:nvPicPr>
        <p:blipFill rotWithShape="1">
          <a:blip r:embed="rId4">
            <a:alphaModFix/>
          </a:blip>
          <a:srcRect/>
          <a:stretch/>
        </p:blipFill>
        <p:spPr>
          <a:xfrm>
            <a:off x="1721425" y="1589700"/>
            <a:ext cx="9070400" cy="3209800"/>
          </a:xfrm>
          <a:prstGeom prst="rect">
            <a:avLst/>
          </a:prstGeom>
          <a:noFill/>
          <a:ln>
            <a:noFill/>
          </a:ln>
        </p:spPr>
      </p:pic>
      <p:pic>
        <p:nvPicPr>
          <p:cNvPr id="98" name="Google Shape;98;p14" descr="image.png"/>
          <p:cNvPicPr preferRelativeResize="0"/>
          <p:nvPr/>
        </p:nvPicPr>
        <p:blipFill rotWithShape="1">
          <a:blip r:embed="rId5">
            <a:alphaModFix/>
          </a:blip>
          <a:srcRect/>
          <a:stretch/>
        </p:blipFill>
        <p:spPr>
          <a:xfrm>
            <a:off x="762000" y="5972175"/>
            <a:ext cx="10668000" cy="314325"/>
          </a:xfrm>
          <a:prstGeom prst="rect">
            <a:avLst/>
          </a:prstGeom>
          <a:noFill/>
          <a:ln>
            <a:noFill/>
          </a:ln>
        </p:spPr>
      </p:pic>
      <p:sp>
        <p:nvSpPr>
          <p:cNvPr id="99" name="Google Shape;99;p14"/>
          <p:cNvSpPr txBox="1"/>
          <p:nvPr/>
        </p:nvSpPr>
        <p:spPr>
          <a:xfrm>
            <a:off x="762000" y="6124575"/>
            <a:ext cx="1055340"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Phần 1: Warm-up</a:t>
            </a:r>
            <a:endParaRPr/>
          </a:p>
        </p:txBody>
      </p:sp>
      <p:sp>
        <p:nvSpPr>
          <p:cNvPr id="100" name="Google Shape;100;p14"/>
          <p:cNvSpPr txBox="1"/>
          <p:nvPr/>
        </p:nvSpPr>
        <p:spPr>
          <a:xfrm>
            <a:off x="10791825" y="6124575"/>
            <a:ext cx="63817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2/10</a:t>
            </a:r>
            <a:endParaRPr/>
          </a:p>
        </p:txBody>
      </p:sp>
      <p:sp>
        <p:nvSpPr>
          <p:cNvPr id="101" name="Google Shape;101;p14"/>
          <p:cNvSpPr txBox="1"/>
          <p:nvPr/>
        </p:nvSpPr>
        <p:spPr>
          <a:xfrm>
            <a:off x="1095375" y="3055590"/>
            <a:ext cx="4740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a:latin typeface="Roboto"/>
              <a:ea typeface="Roboto"/>
              <a:cs typeface="Roboto"/>
              <a:sym typeface="Roboto"/>
            </a:endParaRPr>
          </a:p>
        </p:txBody>
      </p:sp>
      <p:sp>
        <p:nvSpPr>
          <p:cNvPr id="102" name="Google Shape;102;p14"/>
          <p:cNvSpPr txBox="1"/>
          <p:nvPr/>
        </p:nvSpPr>
        <p:spPr>
          <a:xfrm>
            <a:off x="1095375" y="3503265"/>
            <a:ext cx="4515000" cy="215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endParaRPr/>
          </a:p>
        </p:txBody>
      </p:sp>
      <p:sp>
        <p:nvSpPr>
          <p:cNvPr id="103" name="Google Shape;103;p14"/>
          <p:cNvSpPr txBox="1"/>
          <p:nvPr/>
        </p:nvSpPr>
        <p:spPr>
          <a:xfrm>
            <a:off x="1095375" y="4421385"/>
            <a:ext cx="4515000" cy="215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endParaRPr/>
          </a:p>
        </p:txBody>
      </p:sp>
      <p:sp>
        <p:nvSpPr>
          <p:cNvPr id="104" name="Google Shape;104;p14"/>
          <p:cNvSpPr txBox="1"/>
          <p:nvPr/>
        </p:nvSpPr>
        <p:spPr>
          <a:xfrm>
            <a:off x="2770925" y="2059525"/>
            <a:ext cx="47805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Roboto"/>
                <a:ea typeface="Roboto"/>
                <a:cs typeface="Roboto"/>
                <a:sym typeface="Roboto"/>
              </a:rPr>
              <a:t>Hoạt Động Tương Tác</a:t>
            </a:r>
            <a:endParaRPr>
              <a:latin typeface="Roboto"/>
              <a:ea typeface="Roboto"/>
              <a:cs typeface="Roboto"/>
              <a:sym typeface="Roboto"/>
            </a:endParaRPr>
          </a:p>
        </p:txBody>
      </p:sp>
      <p:sp>
        <p:nvSpPr>
          <p:cNvPr id="105" name="Google Shape;105;p14"/>
          <p:cNvSpPr txBox="1"/>
          <p:nvPr/>
        </p:nvSpPr>
        <p:spPr>
          <a:xfrm>
            <a:off x="2770925" y="3028612"/>
            <a:ext cx="4553100" cy="269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750" b="1" i="0" u="none" strike="noStrike" cap="none">
                <a:solidFill>
                  <a:srgbClr val="1E3A8A"/>
                </a:solidFill>
                <a:latin typeface="Lato"/>
                <a:ea typeface="Lato"/>
                <a:cs typeface="Lato"/>
                <a:sym typeface="Lato"/>
              </a:rPr>
              <a:t>Energy Score (1-10)</a:t>
            </a:r>
            <a:endParaRPr sz="1800"/>
          </a:p>
        </p:txBody>
      </p:sp>
      <p:sp>
        <p:nvSpPr>
          <p:cNvPr id="106" name="Google Shape;106;p14"/>
          <p:cNvSpPr txBox="1"/>
          <p:nvPr/>
        </p:nvSpPr>
        <p:spPr>
          <a:xfrm>
            <a:off x="2770925" y="3427625"/>
            <a:ext cx="7517100" cy="300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950" b="0" i="0" u="none" strike="noStrike" cap="none">
                <a:solidFill>
                  <a:srgbClr val="334155"/>
                </a:solidFill>
                <a:latin typeface="Lato"/>
                <a:ea typeface="Lato"/>
                <a:cs typeface="Lato"/>
                <a:sym typeface="Lato"/>
              </a:rPr>
              <a:t>Hãy gõ mức năng lượng hiện tại của bạn vào khung chat!</a:t>
            </a:r>
            <a:endParaRPr sz="2000"/>
          </a:p>
        </p:txBody>
      </p:sp>
      <p:sp>
        <p:nvSpPr>
          <p:cNvPr id="107" name="Google Shape;107;p14"/>
          <p:cNvSpPr txBox="1"/>
          <p:nvPr/>
        </p:nvSpPr>
        <p:spPr>
          <a:xfrm>
            <a:off x="2771000" y="3277075"/>
            <a:ext cx="6783900" cy="246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endParaRPr sz="1600"/>
          </a:p>
        </p:txBody>
      </p:sp>
      <p:pic>
        <p:nvPicPr>
          <p:cNvPr id="108" name="Google Shape;108;p14" descr="image.png"/>
          <p:cNvPicPr preferRelativeResize="0"/>
          <p:nvPr/>
        </p:nvPicPr>
        <p:blipFill rotWithShape="1">
          <a:blip r:embed="rId6">
            <a:alphaModFix/>
          </a:blip>
          <a:srcRect/>
          <a:stretch/>
        </p:blipFill>
        <p:spPr>
          <a:xfrm>
            <a:off x="1954325" y="1808464"/>
            <a:ext cx="591275" cy="665200"/>
          </a:xfrm>
          <a:prstGeom prst="rect">
            <a:avLst/>
          </a:prstGeom>
          <a:noFill/>
          <a:ln>
            <a:noFill/>
          </a:ln>
        </p:spPr>
      </p:pic>
      <p:sp>
        <p:nvSpPr>
          <p:cNvPr id="109" name="Google Shape;109;p14"/>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Khởi Động: Energy Check-in</a:t>
            </a:r>
            <a:endParaRPr>
              <a:latin typeface="Roboto"/>
              <a:ea typeface="Roboto"/>
              <a:cs typeface="Roboto"/>
              <a:sym typeface="Roboto"/>
            </a:endParaRPr>
          </a:p>
        </p:txBody>
      </p:sp>
      <p:sp>
        <p:nvSpPr>
          <p:cNvPr id="110" name="Google Shape;110;p14"/>
          <p:cNvSpPr/>
          <p:nvPr/>
        </p:nvSpPr>
        <p:spPr>
          <a:xfrm>
            <a:off x="762000" y="571500"/>
            <a:ext cx="57150" cy="542925"/>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6" name="Google Shape;116;p15" descr="image.png"/>
          <p:cNvPicPr preferRelativeResize="0"/>
          <p:nvPr/>
        </p:nvPicPr>
        <p:blipFill rotWithShape="1">
          <a:blip r:embed="rId4">
            <a:alphaModFix/>
          </a:blip>
          <a:srcRect/>
          <a:stretch/>
        </p:blipFill>
        <p:spPr>
          <a:xfrm>
            <a:off x="762000" y="2221259"/>
            <a:ext cx="3397299" cy="2929830"/>
          </a:xfrm>
          <a:prstGeom prst="rect">
            <a:avLst/>
          </a:prstGeom>
          <a:noFill/>
          <a:ln>
            <a:noFill/>
          </a:ln>
        </p:spPr>
      </p:pic>
      <p:pic>
        <p:nvPicPr>
          <p:cNvPr id="117" name="Google Shape;117;p15" descr="image.png"/>
          <p:cNvPicPr preferRelativeResize="0"/>
          <p:nvPr/>
        </p:nvPicPr>
        <p:blipFill rotWithShape="1">
          <a:blip r:embed="rId5">
            <a:alphaModFix/>
          </a:blip>
          <a:srcRect/>
          <a:stretch/>
        </p:blipFill>
        <p:spPr>
          <a:xfrm>
            <a:off x="4397424" y="2221259"/>
            <a:ext cx="3397299" cy="2929830"/>
          </a:xfrm>
          <a:prstGeom prst="rect">
            <a:avLst/>
          </a:prstGeom>
          <a:noFill/>
          <a:ln>
            <a:noFill/>
          </a:ln>
        </p:spPr>
      </p:pic>
      <p:pic>
        <p:nvPicPr>
          <p:cNvPr id="118" name="Google Shape;118;p15" descr="image.png"/>
          <p:cNvPicPr preferRelativeResize="0"/>
          <p:nvPr/>
        </p:nvPicPr>
        <p:blipFill rotWithShape="1">
          <a:blip r:embed="rId6">
            <a:alphaModFix/>
          </a:blip>
          <a:srcRect/>
          <a:stretch/>
        </p:blipFill>
        <p:spPr>
          <a:xfrm>
            <a:off x="8032849" y="2221259"/>
            <a:ext cx="3397299" cy="2929830"/>
          </a:xfrm>
          <a:prstGeom prst="rect">
            <a:avLst/>
          </a:prstGeom>
          <a:noFill/>
          <a:ln>
            <a:noFill/>
          </a:ln>
        </p:spPr>
      </p:pic>
      <p:pic>
        <p:nvPicPr>
          <p:cNvPr id="119" name="Google Shape;119;p15" descr="image.png"/>
          <p:cNvPicPr preferRelativeResize="0"/>
          <p:nvPr/>
        </p:nvPicPr>
        <p:blipFill rotWithShape="1">
          <a:blip r:embed="rId7">
            <a:alphaModFix/>
          </a:blip>
          <a:srcRect/>
          <a:stretch/>
        </p:blipFill>
        <p:spPr>
          <a:xfrm>
            <a:off x="762000" y="5972175"/>
            <a:ext cx="10668000" cy="314325"/>
          </a:xfrm>
          <a:prstGeom prst="rect">
            <a:avLst/>
          </a:prstGeom>
          <a:noFill/>
          <a:ln>
            <a:noFill/>
          </a:ln>
        </p:spPr>
      </p:pic>
      <p:sp>
        <p:nvSpPr>
          <p:cNvPr id="120" name="Google Shape;120;p15"/>
          <p:cNvSpPr txBox="1"/>
          <p:nvPr/>
        </p:nvSpPr>
        <p:spPr>
          <a:xfrm>
            <a:off x="762000" y="6124575"/>
            <a:ext cx="1541100" cy="161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Phần 2: Listening Practice</a:t>
            </a:r>
            <a:endParaRPr/>
          </a:p>
        </p:txBody>
      </p:sp>
      <p:sp>
        <p:nvSpPr>
          <p:cNvPr id="121" name="Google Shape;121;p15"/>
          <p:cNvSpPr txBox="1"/>
          <p:nvPr/>
        </p:nvSpPr>
        <p:spPr>
          <a:xfrm>
            <a:off x="10791825" y="6124575"/>
            <a:ext cx="638100" cy="161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4/10</a:t>
            </a:r>
            <a:endParaRPr/>
          </a:p>
        </p:txBody>
      </p:sp>
      <p:sp>
        <p:nvSpPr>
          <p:cNvPr id="122" name="Google Shape;122;p15"/>
          <p:cNvSpPr txBox="1"/>
          <p:nvPr/>
        </p:nvSpPr>
        <p:spPr>
          <a:xfrm>
            <a:off x="1057275" y="3078509"/>
            <a:ext cx="29472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Clip 1: Teamwork</a:t>
            </a:r>
            <a:endParaRPr/>
          </a:p>
        </p:txBody>
      </p:sp>
      <p:sp>
        <p:nvSpPr>
          <p:cNvPr id="123" name="Google Shape;123;p15"/>
          <p:cNvSpPr txBox="1"/>
          <p:nvPr/>
        </p:nvSpPr>
        <p:spPr>
          <a:xfrm>
            <a:off x="1057275" y="3658913"/>
            <a:ext cx="3828600" cy="2079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a:t>
            </a:r>
            <a:r>
              <a:rPr lang="en-US" sz="1350">
                <a:solidFill>
                  <a:srgbClr val="334155"/>
                </a:solidFill>
                <a:latin typeface="Lato"/>
                <a:ea typeface="Lato"/>
                <a:cs typeface="Lato"/>
                <a:sym typeface="Lato"/>
              </a:rPr>
              <a:t>About the club... we’re</a:t>
            </a:r>
            <a:r>
              <a:rPr lang="en-US" sz="1350" b="1">
                <a:solidFill>
                  <a:srgbClr val="334155"/>
                </a:solidFill>
                <a:latin typeface="Lato"/>
                <a:ea typeface="Lato"/>
                <a:cs typeface="Lato"/>
                <a:sym typeface="Lato"/>
              </a:rPr>
              <a:t> ______</a:t>
            </a:r>
            <a:r>
              <a:rPr lang="en-US" sz="1350">
                <a:solidFill>
                  <a:srgbClr val="334155"/>
                </a:solidFill>
                <a:latin typeface="Lato"/>
                <a:ea typeface="Lato"/>
                <a:cs typeface="Lato"/>
                <a:sym typeface="Lato"/>
              </a:rPr>
              <a:t> to gel."</a:t>
            </a:r>
            <a:endParaRPr/>
          </a:p>
        </p:txBody>
      </p:sp>
      <p:sp>
        <p:nvSpPr>
          <p:cNvPr id="124" name="Google Shape;124;p15"/>
          <p:cNvSpPr txBox="1"/>
          <p:nvPr/>
        </p:nvSpPr>
        <p:spPr>
          <a:xfrm>
            <a:off x="1057275" y="4170015"/>
            <a:ext cx="2806800" cy="450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125" b="0" i="0" u="none" strike="noStrike" cap="none">
                <a:solidFill>
                  <a:srgbClr val="64748B"/>
                </a:solidFill>
                <a:latin typeface="Lato"/>
                <a:ea typeface="Lato"/>
                <a:cs typeface="Lato"/>
                <a:sym typeface="Lato"/>
              </a:rPr>
              <a:t>-&gt; </a:t>
            </a:r>
            <a:r>
              <a:rPr lang="en-US" sz="1125" b="1" i="0" u="none" strike="noStrike" cap="none">
                <a:solidFill>
                  <a:srgbClr val="64748B"/>
                </a:solidFill>
                <a:latin typeface="Lato"/>
                <a:ea typeface="Lato"/>
                <a:cs typeface="Lato"/>
                <a:sym typeface="Lato"/>
              </a:rPr>
              <a:t>To Gel</a:t>
            </a:r>
            <a:r>
              <a:rPr lang="en-US" sz="1125" b="0" i="0" u="none" strike="noStrike" cap="none">
                <a:solidFill>
                  <a:srgbClr val="64748B"/>
                </a:solidFill>
                <a:latin typeface="Lato"/>
                <a:ea typeface="Lato"/>
                <a:cs typeface="Lato"/>
                <a:sym typeface="Lato"/>
              </a:rPr>
              <a:t>: Bắt đầu kết nối, phối hợp ăn ý như chất kết dính.</a:t>
            </a:r>
            <a:endParaRPr/>
          </a:p>
        </p:txBody>
      </p:sp>
      <p:sp>
        <p:nvSpPr>
          <p:cNvPr id="125" name="Google Shape;125;p15"/>
          <p:cNvSpPr txBox="1"/>
          <p:nvPr/>
        </p:nvSpPr>
        <p:spPr>
          <a:xfrm>
            <a:off x="4692699" y="3078509"/>
            <a:ext cx="29472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Clip 2: The Pitch</a:t>
            </a:r>
            <a:endParaRPr/>
          </a:p>
        </p:txBody>
      </p:sp>
      <p:sp>
        <p:nvSpPr>
          <p:cNvPr id="126" name="Google Shape;126;p15"/>
          <p:cNvSpPr txBox="1"/>
          <p:nvPr/>
        </p:nvSpPr>
        <p:spPr>
          <a:xfrm>
            <a:off x="4692699" y="3526184"/>
            <a:ext cx="2806800" cy="540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"The pitch is</a:t>
            </a:r>
            <a:r>
              <a:rPr lang="en-US" sz="1350">
                <a:solidFill>
                  <a:srgbClr val="334155"/>
                </a:solidFill>
                <a:latin typeface="Lato"/>
                <a:ea typeface="Lato"/>
                <a:cs typeface="Lato"/>
                <a:sym typeface="Lato"/>
              </a:rPr>
              <a:t> </a:t>
            </a:r>
            <a:r>
              <a:rPr lang="en-US" sz="1350" b="1">
                <a:solidFill>
                  <a:srgbClr val="334155"/>
                </a:solidFill>
                <a:latin typeface="Lato"/>
                <a:ea typeface="Lato"/>
                <a:cs typeface="Lato"/>
                <a:sym typeface="Lato"/>
              </a:rPr>
              <a:t>_____</a:t>
            </a:r>
            <a:r>
              <a:rPr lang="en-US" sz="1350" b="1" i="0" u="none" strike="noStrike" cap="none">
                <a:solidFill>
                  <a:srgbClr val="334155"/>
                </a:solidFill>
                <a:latin typeface="Lato"/>
                <a:ea typeface="Lato"/>
                <a:cs typeface="Lato"/>
                <a:sym typeface="Lato"/>
              </a:rPr>
              <a:t>.</a:t>
            </a:r>
            <a:r>
              <a:rPr lang="en-US" sz="1350" b="0" i="0" u="none" strike="noStrike" cap="none">
                <a:solidFill>
                  <a:srgbClr val="334155"/>
                </a:solidFill>
                <a:latin typeface="Lato"/>
                <a:ea typeface="Lato"/>
                <a:cs typeface="Lato"/>
                <a:sym typeface="Lato"/>
              </a:rPr>
              <a:t> In the UK, it rains, it's </a:t>
            </a:r>
            <a:r>
              <a:rPr lang="en-US" sz="1350" b="1">
                <a:solidFill>
                  <a:srgbClr val="334155"/>
                </a:solidFill>
                <a:latin typeface="Lato"/>
                <a:ea typeface="Lato"/>
                <a:cs typeface="Lato"/>
                <a:sym typeface="Lato"/>
              </a:rPr>
              <a:t>______</a:t>
            </a:r>
            <a:r>
              <a:rPr lang="en-US" sz="1350" b="0" i="0" u="none" strike="noStrike" cap="none">
                <a:solidFill>
                  <a:srgbClr val="334155"/>
                </a:solidFill>
                <a:latin typeface="Lato"/>
                <a:ea typeface="Lato"/>
                <a:cs typeface="Lato"/>
                <a:sym typeface="Lato"/>
              </a:rPr>
              <a:t>."</a:t>
            </a:r>
            <a:endParaRPr/>
          </a:p>
        </p:txBody>
      </p:sp>
      <p:sp>
        <p:nvSpPr>
          <p:cNvPr id="127" name="Google Shape;127;p15"/>
          <p:cNvSpPr txBox="1"/>
          <p:nvPr/>
        </p:nvSpPr>
        <p:spPr>
          <a:xfrm>
            <a:off x="4692699" y="4170015"/>
            <a:ext cx="2806800" cy="519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125" b="0" i="0" u="none" strike="noStrike" cap="none">
                <a:solidFill>
                  <a:srgbClr val="64748B"/>
                </a:solidFill>
                <a:latin typeface="Lato"/>
                <a:ea typeface="Lato"/>
                <a:cs typeface="Lato"/>
                <a:sym typeface="Lato"/>
              </a:rPr>
              <a:t>-&gt; </a:t>
            </a:r>
            <a:r>
              <a:rPr lang="en-US" sz="1125" b="1" i="0" u="none" strike="noStrike" cap="none">
                <a:solidFill>
                  <a:srgbClr val="64748B"/>
                </a:solidFill>
                <a:latin typeface="Lato"/>
                <a:ea typeface="Lato"/>
                <a:cs typeface="Lato"/>
                <a:sym typeface="Lato"/>
              </a:rPr>
              <a:t>Pitch</a:t>
            </a:r>
            <a:r>
              <a:rPr lang="en-US" sz="1125" b="0" i="0" u="none" strike="noStrike" cap="none">
                <a:solidFill>
                  <a:srgbClr val="64748B"/>
                </a:solidFill>
                <a:latin typeface="Lato"/>
                <a:ea typeface="Lato"/>
                <a:cs typeface="Lato"/>
                <a:sym typeface="Lato"/>
              </a:rPr>
              <a:t>: Sân cỏ (Anh-Anh) thay vì "field" (Anh-Mỹ). </a:t>
            </a:r>
            <a:br>
              <a:rPr lang="en-US" sz="1800" b="0" i="0" u="none" strike="noStrike" cap="none">
                <a:solidFill>
                  <a:schemeClr val="dk1"/>
                </a:solidFill>
                <a:latin typeface="Calibri"/>
                <a:ea typeface="Calibri"/>
                <a:cs typeface="Calibri"/>
                <a:sym typeface="Calibri"/>
              </a:rPr>
            </a:br>
            <a:r>
              <a:rPr lang="en-US" sz="1125" b="0" i="0" u="none" strike="noStrike" cap="none">
                <a:solidFill>
                  <a:srgbClr val="64748B"/>
                </a:solidFill>
                <a:latin typeface="Lato"/>
                <a:ea typeface="Lato"/>
                <a:cs typeface="Lato"/>
                <a:sym typeface="Lato"/>
              </a:rPr>
              <a:t> </a:t>
            </a:r>
            <a:endParaRPr/>
          </a:p>
        </p:txBody>
      </p:sp>
      <p:sp>
        <p:nvSpPr>
          <p:cNvPr id="128" name="Google Shape;128;p15"/>
          <p:cNvSpPr txBox="1"/>
          <p:nvPr/>
        </p:nvSpPr>
        <p:spPr>
          <a:xfrm>
            <a:off x="8328124" y="3078509"/>
            <a:ext cx="29472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Clip 3: Hangout</a:t>
            </a:r>
            <a:endParaRPr/>
          </a:p>
        </p:txBody>
      </p:sp>
      <p:sp>
        <p:nvSpPr>
          <p:cNvPr id="129" name="Google Shape;129;p15"/>
          <p:cNvSpPr txBox="1"/>
          <p:nvPr/>
        </p:nvSpPr>
        <p:spPr>
          <a:xfrm>
            <a:off x="8328124" y="3526184"/>
            <a:ext cx="2806800" cy="2079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"A lot of </a:t>
            </a:r>
            <a:r>
              <a:rPr lang="en-US" sz="1350" b="1">
                <a:solidFill>
                  <a:srgbClr val="334155"/>
                </a:solidFill>
                <a:latin typeface="Lato"/>
                <a:ea typeface="Lato"/>
                <a:cs typeface="Lato"/>
                <a:sym typeface="Lato"/>
              </a:rPr>
              <a:t>______</a:t>
            </a:r>
            <a:r>
              <a:rPr lang="en-US" sz="1350" b="0" i="0" u="none" strike="noStrike" cap="none">
                <a:solidFill>
                  <a:srgbClr val="334155"/>
                </a:solidFill>
                <a:latin typeface="Lato"/>
                <a:ea typeface="Lato"/>
                <a:cs typeface="Lato"/>
                <a:sym typeface="Lato"/>
              </a:rPr>
              <a:t> will </a:t>
            </a:r>
            <a:r>
              <a:rPr lang="en-US" sz="1350" b="1">
                <a:solidFill>
                  <a:srgbClr val="334155"/>
                </a:solidFill>
                <a:latin typeface="Lato"/>
                <a:ea typeface="Lato"/>
                <a:cs typeface="Lato"/>
                <a:sym typeface="Lato"/>
              </a:rPr>
              <a:t>______</a:t>
            </a:r>
            <a:r>
              <a:rPr lang="en-US" sz="1350" b="0" i="0" u="none" strike="noStrike" cap="none">
                <a:solidFill>
                  <a:srgbClr val="334155"/>
                </a:solidFill>
                <a:latin typeface="Lato"/>
                <a:ea typeface="Lato"/>
                <a:cs typeface="Lato"/>
                <a:sym typeface="Lato"/>
              </a:rPr>
              <a:t> the hangout."</a:t>
            </a:r>
            <a:endParaRPr/>
          </a:p>
        </p:txBody>
      </p:sp>
      <p:sp>
        <p:nvSpPr>
          <p:cNvPr id="130" name="Google Shape;130;p15"/>
          <p:cNvSpPr txBox="1"/>
          <p:nvPr/>
        </p:nvSpPr>
        <p:spPr>
          <a:xfrm>
            <a:off x="8328124" y="3895725"/>
            <a:ext cx="2806800" cy="346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125" b="0" i="0" u="none" strike="noStrike" cap="none">
                <a:solidFill>
                  <a:srgbClr val="64748B"/>
                </a:solidFill>
                <a:latin typeface="Lato"/>
                <a:ea typeface="Lato"/>
                <a:cs typeface="Lato"/>
                <a:sym typeface="Lato"/>
              </a:rPr>
              <a:t>-&gt; </a:t>
            </a:r>
            <a:r>
              <a:rPr lang="en-US" sz="1125" b="1" i="0" u="none" strike="noStrike" cap="none">
                <a:solidFill>
                  <a:srgbClr val="64748B"/>
                </a:solidFill>
                <a:latin typeface="Lato"/>
                <a:ea typeface="Lato"/>
                <a:cs typeface="Lato"/>
                <a:sym typeface="Lato"/>
              </a:rPr>
              <a:t>Sweat</a:t>
            </a:r>
            <a:r>
              <a:rPr lang="en-US" sz="1125" b="0" i="0" u="none" strike="noStrike" cap="none">
                <a:solidFill>
                  <a:srgbClr val="64748B"/>
                </a:solidFill>
                <a:latin typeface="Lato"/>
                <a:ea typeface="Lato"/>
                <a:cs typeface="Lato"/>
                <a:sym typeface="Lato"/>
              </a:rPr>
              <a:t>: Mồ hôi.</a:t>
            </a:r>
            <a:br>
              <a:rPr lang="en-US" sz="1800" b="0" i="0" u="none" strike="noStrike" cap="none">
                <a:solidFill>
                  <a:schemeClr val="dk1"/>
                </a:solidFill>
                <a:latin typeface="Calibri"/>
                <a:ea typeface="Calibri"/>
                <a:cs typeface="Calibri"/>
                <a:sym typeface="Calibri"/>
              </a:rPr>
            </a:br>
            <a:r>
              <a:rPr lang="en-US" sz="1125" b="0" i="0" u="none" strike="noStrike" cap="none">
                <a:solidFill>
                  <a:srgbClr val="64748B"/>
                </a:solidFill>
                <a:latin typeface="Lato"/>
                <a:ea typeface="Lato"/>
                <a:cs typeface="Lato"/>
                <a:sym typeface="Lato"/>
              </a:rPr>
              <a:t> -&gt; </a:t>
            </a:r>
            <a:r>
              <a:rPr lang="en-US" sz="1125" b="1" i="0" u="none" strike="noStrike" cap="none">
                <a:solidFill>
                  <a:srgbClr val="64748B"/>
                </a:solidFill>
                <a:latin typeface="Lato"/>
                <a:ea typeface="Lato"/>
                <a:cs typeface="Lato"/>
                <a:sym typeface="Lato"/>
              </a:rPr>
              <a:t>Fix</a:t>
            </a:r>
            <a:r>
              <a:rPr lang="en-US" sz="1125" b="0" i="0" u="none" strike="noStrike" cap="none">
                <a:solidFill>
                  <a:srgbClr val="64748B"/>
                </a:solidFill>
                <a:latin typeface="Lato"/>
                <a:ea typeface="Lato"/>
                <a:cs typeface="Lato"/>
                <a:sym typeface="Lato"/>
              </a:rPr>
              <a:t>: Làm cho trọn vẹn, hoàn hảo.</a:t>
            </a:r>
            <a:endParaRPr/>
          </a:p>
        </p:txBody>
      </p:sp>
      <p:pic>
        <p:nvPicPr>
          <p:cNvPr id="131" name="Google Shape;131;p15" descr="image.png"/>
          <p:cNvPicPr preferRelativeResize="0"/>
          <p:nvPr/>
        </p:nvPicPr>
        <p:blipFill rotWithShape="1">
          <a:blip r:embed="rId8">
            <a:alphaModFix/>
          </a:blip>
          <a:srcRect/>
          <a:stretch/>
        </p:blipFill>
        <p:spPr>
          <a:xfrm>
            <a:off x="1057275" y="2564159"/>
            <a:ext cx="428625" cy="342900"/>
          </a:xfrm>
          <a:prstGeom prst="rect">
            <a:avLst/>
          </a:prstGeom>
          <a:noFill/>
          <a:ln>
            <a:noFill/>
          </a:ln>
        </p:spPr>
      </p:pic>
      <p:pic>
        <p:nvPicPr>
          <p:cNvPr id="132" name="Google Shape;132;p15" descr="image.png"/>
          <p:cNvPicPr preferRelativeResize="0"/>
          <p:nvPr/>
        </p:nvPicPr>
        <p:blipFill rotWithShape="1">
          <a:blip r:embed="rId9">
            <a:alphaModFix/>
          </a:blip>
          <a:srcRect/>
          <a:stretch/>
        </p:blipFill>
        <p:spPr>
          <a:xfrm>
            <a:off x="4692699" y="2564159"/>
            <a:ext cx="390525" cy="342900"/>
          </a:xfrm>
          <a:prstGeom prst="rect">
            <a:avLst/>
          </a:prstGeom>
          <a:noFill/>
          <a:ln>
            <a:noFill/>
          </a:ln>
        </p:spPr>
      </p:pic>
      <p:pic>
        <p:nvPicPr>
          <p:cNvPr id="133" name="Google Shape;133;p15" descr="image.png"/>
          <p:cNvPicPr preferRelativeResize="0"/>
          <p:nvPr/>
        </p:nvPicPr>
        <p:blipFill rotWithShape="1">
          <a:blip r:embed="rId10">
            <a:alphaModFix/>
          </a:blip>
          <a:srcRect/>
          <a:stretch/>
        </p:blipFill>
        <p:spPr>
          <a:xfrm>
            <a:off x="8328124" y="2564159"/>
            <a:ext cx="257175" cy="342900"/>
          </a:xfrm>
          <a:prstGeom prst="rect">
            <a:avLst/>
          </a:prstGeom>
          <a:noFill/>
          <a:ln>
            <a:noFill/>
          </a:ln>
        </p:spPr>
      </p:pic>
      <p:sp>
        <p:nvSpPr>
          <p:cNvPr id="134" name="Google Shape;134;p15"/>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Luyện Nghe: "Catch The British Vibe"</a:t>
            </a:r>
            <a:endParaRPr>
              <a:latin typeface="Roboto"/>
              <a:ea typeface="Roboto"/>
              <a:cs typeface="Roboto"/>
              <a:sym typeface="Roboto"/>
            </a:endParaRPr>
          </a:p>
        </p:txBody>
      </p:sp>
      <p:sp>
        <p:nvSpPr>
          <p:cNvPr id="135" name="Google Shape;135;p15"/>
          <p:cNvSpPr/>
          <p:nvPr/>
        </p:nvSpPr>
        <p:spPr>
          <a:xfrm>
            <a:off x="762000" y="571500"/>
            <a:ext cx="57300" cy="543000"/>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1" name="Google Shape;141;p16" descr="image.png"/>
          <p:cNvPicPr preferRelativeResize="0"/>
          <p:nvPr/>
        </p:nvPicPr>
        <p:blipFill rotWithShape="1">
          <a:blip r:embed="rId4">
            <a:alphaModFix/>
          </a:blip>
          <a:srcRect/>
          <a:stretch/>
        </p:blipFill>
        <p:spPr>
          <a:xfrm>
            <a:off x="762000" y="1214713"/>
            <a:ext cx="10773325" cy="4563712"/>
          </a:xfrm>
          <a:prstGeom prst="rect">
            <a:avLst/>
          </a:prstGeom>
          <a:noFill/>
          <a:ln>
            <a:noFill/>
          </a:ln>
        </p:spPr>
      </p:pic>
      <p:pic>
        <p:nvPicPr>
          <p:cNvPr id="142" name="Google Shape;142;p16" descr="image.png"/>
          <p:cNvPicPr preferRelativeResize="0"/>
          <p:nvPr/>
        </p:nvPicPr>
        <p:blipFill rotWithShape="1">
          <a:blip r:embed="rId5">
            <a:alphaModFix/>
          </a:blip>
          <a:srcRect/>
          <a:stretch/>
        </p:blipFill>
        <p:spPr>
          <a:xfrm>
            <a:off x="762000" y="5972175"/>
            <a:ext cx="10668000" cy="314325"/>
          </a:xfrm>
          <a:prstGeom prst="rect">
            <a:avLst/>
          </a:prstGeom>
          <a:noFill/>
          <a:ln>
            <a:noFill/>
          </a:ln>
        </p:spPr>
      </p:pic>
      <p:sp>
        <p:nvSpPr>
          <p:cNvPr id="143" name="Google Shape;143;p16"/>
          <p:cNvSpPr txBox="1"/>
          <p:nvPr/>
        </p:nvSpPr>
        <p:spPr>
          <a:xfrm>
            <a:off x="762000" y="6124575"/>
            <a:ext cx="1055400" cy="161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Phần 1: Warm-up</a:t>
            </a:r>
            <a:endParaRPr/>
          </a:p>
        </p:txBody>
      </p:sp>
      <p:sp>
        <p:nvSpPr>
          <p:cNvPr id="144" name="Google Shape;144;p16"/>
          <p:cNvSpPr txBox="1"/>
          <p:nvPr/>
        </p:nvSpPr>
        <p:spPr>
          <a:xfrm>
            <a:off x="10791825" y="6124575"/>
            <a:ext cx="638100" cy="161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2/10</a:t>
            </a:r>
            <a:endParaRPr/>
          </a:p>
        </p:txBody>
      </p:sp>
      <p:sp>
        <p:nvSpPr>
          <p:cNvPr id="145" name="Google Shape;145;p16"/>
          <p:cNvSpPr txBox="1"/>
          <p:nvPr/>
        </p:nvSpPr>
        <p:spPr>
          <a:xfrm>
            <a:off x="1095375" y="3055590"/>
            <a:ext cx="4740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a:latin typeface="Roboto"/>
              <a:ea typeface="Roboto"/>
              <a:cs typeface="Roboto"/>
              <a:sym typeface="Roboto"/>
            </a:endParaRPr>
          </a:p>
        </p:txBody>
      </p:sp>
      <p:sp>
        <p:nvSpPr>
          <p:cNvPr id="146" name="Google Shape;146;p16"/>
          <p:cNvSpPr txBox="1"/>
          <p:nvPr/>
        </p:nvSpPr>
        <p:spPr>
          <a:xfrm>
            <a:off x="1095375" y="3503265"/>
            <a:ext cx="4515000" cy="215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endParaRPr/>
          </a:p>
        </p:txBody>
      </p:sp>
      <p:sp>
        <p:nvSpPr>
          <p:cNvPr id="147" name="Google Shape;147;p16"/>
          <p:cNvSpPr txBox="1"/>
          <p:nvPr/>
        </p:nvSpPr>
        <p:spPr>
          <a:xfrm>
            <a:off x="1095375" y="4421385"/>
            <a:ext cx="4515000" cy="215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endParaRPr/>
          </a:p>
        </p:txBody>
      </p:sp>
      <p:sp>
        <p:nvSpPr>
          <p:cNvPr id="148" name="Google Shape;148;p16"/>
          <p:cNvSpPr txBox="1"/>
          <p:nvPr/>
        </p:nvSpPr>
        <p:spPr>
          <a:xfrm>
            <a:off x="2770925" y="3028612"/>
            <a:ext cx="4553100" cy="2772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endParaRPr sz="1800"/>
          </a:p>
        </p:txBody>
      </p:sp>
      <p:sp>
        <p:nvSpPr>
          <p:cNvPr id="149" name="Google Shape;149;p16"/>
          <p:cNvSpPr txBox="1"/>
          <p:nvPr/>
        </p:nvSpPr>
        <p:spPr>
          <a:xfrm>
            <a:off x="2770925" y="3427625"/>
            <a:ext cx="7517100" cy="3078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endParaRPr sz="2000"/>
          </a:p>
        </p:txBody>
      </p:sp>
      <p:sp>
        <p:nvSpPr>
          <p:cNvPr id="150" name="Google Shape;150;p16"/>
          <p:cNvSpPr txBox="1"/>
          <p:nvPr/>
        </p:nvSpPr>
        <p:spPr>
          <a:xfrm>
            <a:off x="2771000" y="3277075"/>
            <a:ext cx="6783900" cy="246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endParaRPr sz="1600"/>
          </a:p>
        </p:txBody>
      </p:sp>
      <p:sp>
        <p:nvSpPr>
          <p:cNvPr id="151" name="Google Shape;151;p16"/>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Khởi Động: Energy Check-in</a:t>
            </a:r>
            <a:endParaRPr>
              <a:latin typeface="Roboto"/>
              <a:ea typeface="Roboto"/>
              <a:cs typeface="Roboto"/>
              <a:sym typeface="Roboto"/>
            </a:endParaRPr>
          </a:p>
        </p:txBody>
      </p:sp>
      <p:sp>
        <p:nvSpPr>
          <p:cNvPr id="152" name="Google Shape;152;p16"/>
          <p:cNvSpPr/>
          <p:nvPr/>
        </p:nvSpPr>
        <p:spPr>
          <a:xfrm>
            <a:off x="762000" y="571500"/>
            <a:ext cx="57300" cy="543000"/>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53" name="Google Shape;153;p16" descr="CLB bóng đá PCC fC được thành lập vào ngày 27/3/2018, có sân nhà toạ lạc tại Sân vận động HMU Statidium, No 7 (ĐHY Hà Nội), số 1, Tôn Thất Tùng, Đống Đa, Hà Nội vào lúc 17h30 đến 19h00 thứ 5 hàng tuần, bất kể trời nắng hay mưa, tâm trạng vui hay buồn; có sứ mệnh, tầm nhìn và mục tiêu Khoẻ Vui Hạnh phúc; có bài hát truyền thống là “Bóng đá Tình yêu Đất nước”. CLB được xây dựng cần có bản sắc DR, hướng Nhân Văn Hoá tốt đẹp, vị kỉ và tha nhân; đề cao Đạo đức tốt đẹp, Năng lực vượt trội và Tinh thần Ngũ nhiệt; thực hiện triệt để phương châm “Có nhiều người hơn hạnh phúc chính là hạnh phúc hơn”, xác định và nhấn mạnh tuyệt đối không uống rượu bia sau đá. Với tinh thần đó, Đội bóng PCC fC khuyến cáo cầu thủ dự thính cần nghiên cứu kỹ tinh thần và Văn hoá Khoẻ Vui Hạnh phúc của PCC fC, trong đó chú ý 3 việc cần thuộc lòng đó là (1) Thuộc lòng Nội qui đội phiên bản update, (2) Thuộc lòng bài hát truyền thống của đội, (3) Thuộc lòng tên các cầu thủ; và chú ý 3 việc cần phải vượt qua, đó là (1) Vượt qua cuộc kiểm tra sức khoẻ gắt gao nắn gân cơ cốt, (2) Vượt qua các trận đá dự thính để thử tâm trí lực và (3) Vượt qua vòng bỏ phiếu kín để thử mức độ tín nhiệm." title="PCC fC League 2026 Vòng 26 - PCC fC vs England Medics FC - Phỏng vấn Oscar Groves giữa giờ nghỉ!">
            <a:hlinkClick r:id="rId6"/>
          </p:cNvPr>
          <p:cNvPicPr preferRelativeResize="0"/>
          <p:nvPr/>
        </p:nvPicPr>
        <p:blipFill>
          <a:blip r:embed="rId7">
            <a:alphaModFix/>
          </a:blip>
          <a:stretch>
            <a:fillRect/>
          </a:stretch>
        </p:blipFill>
        <p:spPr>
          <a:xfrm>
            <a:off x="2123945" y="1227238"/>
            <a:ext cx="8049438" cy="452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9" name="Google Shape;159;p17" descr="image.png"/>
          <p:cNvPicPr preferRelativeResize="0"/>
          <p:nvPr/>
        </p:nvPicPr>
        <p:blipFill rotWithShape="1">
          <a:blip r:embed="rId4">
            <a:alphaModFix/>
          </a:blip>
          <a:srcRect/>
          <a:stretch/>
        </p:blipFill>
        <p:spPr>
          <a:xfrm>
            <a:off x="762000" y="2221259"/>
            <a:ext cx="3397299" cy="2929830"/>
          </a:xfrm>
          <a:prstGeom prst="rect">
            <a:avLst/>
          </a:prstGeom>
          <a:noFill/>
          <a:ln>
            <a:noFill/>
          </a:ln>
        </p:spPr>
      </p:pic>
      <p:pic>
        <p:nvPicPr>
          <p:cNvPr id="160" name="Google Shape;160;p17" descr="image.png"/>
          <p:cNvPicPr preferRelativeResize="0"/>
          <p:nvPr/>
        </p:nvPicPr>
        <p:blipFill rotWithShape="1">
          <a:blip r:embed="rId5">
            <a:alphaModFix/>
          </a:blip>
          <a:srcRect/>
          <a:stretch/>
        </p:blipFill>
        <p:spPr>
          <a:xfrm>
            <a:off x="4397424" y="2221259"/>
            <a:ext cx="3397299" cy="2929830"/>
          </a:xfrm>
          <a:prstGeom prst="rect">
            <a:avLst/>
          </a:prstGeom>
          <a:noFill/>
          <a:ln>
            <a:noFill/>
          </a:ln>
        </p:spPr>
      </p:pic>
      <p:pic>
        <p:nvPicPr>
          <p:cNvPr id="161" name="Google Shape;161;p17" descr="image.png"/>
          <p:cNvPicPr preferRelativeResize="0"/>
          <p:nvPr/>
        </p:nvPicPr>
        <p:blipFill rotWithShape="1">
          <a:blip r:embed="rId6">
            <a:alphaModFix/>
          </a:blip>
          <a:srcRect/>
          <a:stretch/>
        </p:blipFill>
        <p:spPr>
          <a:xfrm>
            <a:off x="8032849" y="2221259"/>
            <a:ext cx="3397299" cy="2929830"/>
          </a:xfrm>
          <a:prstGeom prst="rect">
            <a:avLst/>
          </a:prstGeom>
          <a:noFill/>
          <a:ln>
            <a:noFill/>
          </a:ln>
        </p:spPr>
      </p:pic>
      <p:pic>
        <p:nvPicPr>
          <p:cNvPr id="162" name="Google Shape;162;p17" descr="image.png"/>
          <p:cNvPicPr preferRelativeResize="0"/>
          <p:nvPr/>
        </p:nvPicPr>
        <p:blipFill rotWithShape="1">
          <a:blip r:embed="rId7">
            <a:alphaModFix/>
          </a:blip>
          <a:srcRect/>
          <a:stretch/>
        </p:blipFill>
        <p:spPr>
          <a:xfrm>
            <a:off x="762000" y="5972175"/>
            <a:ext cx="10668000" cy="314325"/>
          </a:xfrm>
          <a:prstGeom prst="rect">
            <a:avLst/>
          </a:prstGeom>
          <a:noFill/>
          <a:ln>
            <a:noFill/>
          </a:ln>
        </p:spPr>
      </p:pic>
      <p:sp>
        <p:nvSpPr>
          <p:cNvPr id="163" name="Google Shape;163;p17"/>
          <p:cNvSpPr txBox="1"/>
          <p:nvPr/>
        </p:nvSpPr>
        <p:spPr>
          <a:xfrm>
            <a:off x="762000" y="6124575"/>
            <a:ext cx="1541100" cy="161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Phần 2: Listening Practice</a:t>
            </a:r>
            <a:endParaRPr/>
          </a:p>
        </p:txBody>
      </p:sp>
      <p:sp>
        <p:nvSpPr>
          <p:cNvPr id="164" name="Google Shape;164;p17"/>
          <p:cNvSpPr txBox="1"/>
          <p:nvPr/>
        </p:nvSpPr>
        <p:spPr>
          <a:xfrm>
            <a:off x="10791825" y="6124575"/>
            <a:ext cx="638100" cy="161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4/10</a:t>
            </a:r>
            <a:endParaRPr/>
          </a:p>
        </p:txBody>
      </p:sp>
      <p:sp>
        <p:nvSpPr>
          <p:cNvPr id="165" name="Google Shape;165;p17"/>
          <p:cNvSpPr txBox="1"/>
          <p:nvPr/>
        </p:nvSpPr>
        <p:spPr>
          <a:xfrm>
            <a:off x="1057275" y="3078509"/>
            <a:ext cx="29472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Clip 1: Teamwork</a:t>
            </a:r>
            <a:endParaRPr/>
          </a:p>
        </p:txBody>
      </p:sp>
      <p:sp>
        <p:nvSpPr>
          <p:cNvPr id="166" name="Google Shape;166;p17"/>
          <p:cNvSpPr txBox="1"/>
          <p:nvPr/>
        </p:nvSpPr>
        <p:spPr>
          <a:xfrm>
            <a:off x="1057275" y="3526184"/>
            <a:ext cx="2806800" cy="540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"About the club... we’re </a:t>
            </a:r>
            <a:r>
              <a:rPr lang="en-US" sz="1350" b="1" i="0" u="none" strike="noStrike" cap="none">
                <a:solidFill>
                  <a:srgbClr val="334155"/>
                </a:solidFill>
                <a:latin typeface="Lato"/>
                <a:ea typeface="Lato"/>
                <a:cs typeface="Lato"/>
                <a:sym typeface="Lato"/>
              </a:rPr>
              <a:t>starting</a:t>
            </a:r>
            <a:r>
              <a:rPr lang="en-US" sz="1350" b="0" i="0" u="none" strike="noStrike" cap="none">
                <a:solidFill>
                  <a:srgbClr val="334155"/>
                </a:solidFill>
                <a:latin typeface="Lato"/>
                <a:ea typeface="Lato"/>
                <a:cs typeface="Lato"/>
                <a:sym typeface="Lato"/>
              </a:rPr>
              <a:t> to gel."</a:t>
            </a:r>
            <a:endParaRPr/>
          </a:p>
        </p:txBody>
      </p:sp>
      <p:sp>
        <p:nvSpPr>
          <p:cNvPr id="167" name="Google Shape;167;p17"/>
          <p:cNvSpPr txBox="1"/>
          <p:nvPr/>
        </p:nvSpPr>
        <p:spPr>
          <a:xfrm>
            <a:off x="1057275" y="4170015"/>
            <a:ext cx="2806800" cy="450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125" b="0" i="0" u="none" strike="noStrike" cap="none">
                <a:solidFill>
                  <a:srgbClr val="64748B"/>
                </a:solidFill>
                <a:latin typeface="Lato"/>
                <a:ea typeface="Lato"/>
                <a:cs typeface="Lato"/>
                <a:sym typeface="Lato"/>
              </a:rPr>
              <a:t>-&gt; </a:t>
            </a:r>
            <a:r>
              <a:rPr lang="en-US" sz="1125" b="1" i="0" u="none" strike="noStrike" cap="none">
                <a:solidFill>
                  <a:srgbClr val="64748B"/>
                </a:solidFill>
                <a:latin typeface="Lato"/>
                <a:ea typeface="Lato"/>
                <a:cs typeface="Lato"/>
                <a:sym typeface="Lato"/>
              </a:rPr>
              <a:t>To Gel</a:t>
            </a:r>
            <a:r>
              <a:rPr lang="en-US" sz="1125" b="0" i="0" u="none" strike="noStrike" cap="none">
                <a:solidFill>
                  <a:srgbClr val="64748B"/>
                </a:solidFill>
                <a:latin typeface="Lato"/>
                <a:ea typeface="Lato"/>
                <a:cs typeface="Lato"/>
                <a:sym typeface="Lato"/>
              </a:rPr>
              <a:t>: Bắt đầu kết nối, phối hợp ăn ý như chất kết dính.</a:t>
            </a:r>
            <a:endParaRPr/>
          </a:p>
        </p:txBody>
      </p:sp>
      <p:sp>
        <p:nvSpPr>
          <p:cNvPr id="168" name="Google Shape;168;p17"/>
          <p:cNvSpPr txBox="1"/>
          <p:nvPr/>
        </p:nvSpPr>
        <p:spPr>
          <a:xfrm>
            <a:off x="4692699" y="3078509"/>
            <a:ext cx="29472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Clip 2: The Pitch</a:t>
            </a:r>
            <a:endParaRPr/>
          </a:p>
        </p:txBody>
      </p:sp>
      <p:sp>
        <p:nvSpPr>
          <p:cNvPr id="169" name="Google Shape;169;p17"/>
          <p:cNvSpPr txBox="1"/>
          <p:nvPr/>
        </p:nvSpPr>
        <p:spPr>
          <a:xfrm>
            <a:off x="4692699" y="3526184"/>
            <a:ext cx="2806800" cy="540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"The pitch is </a:t>
            </a:r>
            <a:r>
              <a:rPr lang="en-US" sz="1350" b="1" i="0" u="none" strike="noStrike" cap="none">
                <a:solidFill>
                  <a:srgbClr val="334155"/>
                </a:solidFill>
                <a:latin typeface="Lato"/>
                <a:ea typeface="Lato"/>
                <a:cs typeface="Lato"/>
                <a:sym typeface="Lato"/>
              </a:rPr>
              <a:t>lovely</a:t>
            </a:r>
            <a:r>
              <a:rPr lang="en-US" sz="1350" b="0" i="0" u="none" strike="noStrike" cap="none">
                <a:solidFill>
                  <a:srgbClr val="334155"/>
                </a:solidFill>
                <a:latin typeface="Lato"/>
                <a:ea typeface="Lato"/>
                <a:cs typeface="Lato"/>
                <a:sym typeface="Lato"/>
              </a:rPr>
              <a:t>. In the UK, it rains, it's </a:t>
            </a:r>
            <a:r>
              <a:rPr lang="en-US" sz="1350" b="1" i="0" u="none" strike="noStrike" cap="none">
                <a:solidFill>
                  <a:srgbClr val="334155"/>
                </a:solidFill>
                <a:latin typeface="Lato"/>
                <a:ea typeface="Lato"/>
                <a:cs typeface="Lato"/>
                <a:sym typeface="Lato"/>
              </a:rPr>
              <a:t>muddy</a:t>
            </a:r>
            <a:r>
              <a:rPr lang="en-US" sz="1350" b="0" i="0" u="none" strike="noStrike" cap="none">
                <a:solidFill>
                  <a:srgbClr val="334155"/>
                </a:solidFill>
                <a:latin typeface="Lato"/>
                <a:ea typeface="Lato"/>
                <a:cs typeface="Lato"/>
                <a:sym typeface="Lato"/>
              </a:rPr>
              <a:t>."</a:t>
            </a:r>
            <a:endParaRPr/>
          </a:p>
        </p:txBody>
      </p:sp>
      <p:sp>
        <p:nvSpPr>
          <p:cNvPr id="170" name="Google Shape;170;p17"/>
          <p:cNvSpPr txBox="1"/>
          <p:nvPr/>
        </p:nvSpPr>
        <p:spPr>
          <a:xfrm>
            <a:off x="4692699" y="4170015"/>
            <a:ext cx="2806800" cy="519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125" b="0" i="0" u="none" strike="noStrike" cap="none">
                <a:solidFill>
                  <a:srgbClr val="64748B"/>
                </a:solidFill>
                <a:latin typeface="Lato"/>
                <a:ea typeface="Lato"/>
                <a:cs typeface="Lato"/>
                <a:sym typeface="Lato"/>
              </a:rPr>
              <a:t>-&gt; </a:t>
            </a:r>
            <a:r>
              <a:rPr lang="en-US" sz="1125" b="1" i="0" u="none" strike="noStrike" cap="none">
                <a:solidFill>
                  <a:srgbClr val="64748B"/>
                </a:solidFill>
                <a:latin typeface="Lato"/>
                <a:ea typeface="Lato"/>
                <a:cs typeface="Lato"/>
                <a:sym typeface="Lato"/>
              </a:rPr>
              <a:t>Pitch</a:t>
            </a:r>
            <a:r>
              <a:rPr lang="en-US" sz="1125" b="0" i="0" u="none" strike="noStrike" cap="none">
                <a:solidFill>
                  <a:srgbClr val="64748B"/>
                </a:solidFill>
                <a:latin typeface="Lato"/>
                <a:ea typeface="Lato"/>
                <a:cs typeface="Lato"/>
                <a:sym typeface="Lato"/>
              </a:rPr>
              <a:t>: Sân cỏ (Anh-Anh) thay vì "field" (Anh-Mỹ). </a:t>
            </a:r>
            <a:br>
              <a:rPr lang="en-US" sz="1800" b="0" i="0" u="none" strike="noStrike" cap="none">
                <a:solidFill>
                  <a:schemeClr val="dk1"/>
                </a:solidFill>
                <a:latin typeface="Calibri"/>
                <a:ea typeface="Calibri"/>
                <a:cs typeface="Calibri"/>
                <a:sym typeface="Calibri"/>
              </a:rPr>
            </a:br>
            <a:r>
              <a:rPr lang="en-US" sz="1125" b="0" i="0" u="none" strike="noStrike" cap="none">
                <a:solidFill>
                  <a:srgbClr val="64748B"/>
                </a:solidFill>
                <a:latin typeface="Lato"/>
                <a:ea typeface="Lato"/>
                <a:cs typeface="Lato"/>
                <a:sym typeface="Lato"/>
              </a:rPr>
              <a:t> -&gt; </a:t>
            </a:r>
            <a:r>
              <a:rPr lang="en-US" sz="1125" b="1" i="0" u="none" strike="noStrike" cap="none">
                <a:solidFill>
                  <a:srgbClr val="64748B"/>
                </a:solidFill>
                <a:latin typeface="Lato"/>
                <a:ea typeface="Lato"/>
                <a:cs typeface="Lato"/>
                <a:sym typeface="Lato"/>
              </a:rPr>
              <a:t>Lovely</a:t>
            </a:r>
            <a:r>
              <a:rPr lang="en-US" sz="1125" b="0" i="0" u="none" strike="noStrike" cap="none">
                <a:solidFill>
                  <a:srgbClr val="64748B"/>
                </a:solidFill>
                <a:latin typeface="Lato"/>
                <a:ea typeface="Lato"/>
                <a:cs typeface="Lato"/>
                <a:sym typeface="Lato"/>
              </a:rPr>
              <a:t>: Tuyệt vời.</a:t>
            </a:r>
            <a:endParaRPr/>
          </a:p>
        </p:txBody>
      </p:sp>
      <p:sp>
        <p:nvSpPr>
          <p:cNvPr id="171" name="Google Shape;171;p17"/>
          <p:cNvSpPr txBox="1"/>
          <p:nvPr/>
        </p:nvSpPr>
        <p:spPr>
          <a:xfrm>
            <a:off x="8328124" y="3078509"/>
            <a:ext cx="29472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Poppins"/>
                <a:ea typeface="Poppins"/>
                <a:cs typeface="Poppins"/>
                <a:sym typeface="Poppins"/>
              </a:rPr>
              <a:t>Clip 3: Hangout</a:t>
            </a:r>
            <a:endParaRPr/>
          </a:p>
        </p:txBody>
      </p:sp>
      <p:sp>
        <p:nvSpPr>
          <p:cNvPr id="172" name="Google Shape;172;p17"/>
          <p:cNvSpPr txBox="1"/>
          <p:nvPr/>
        </p:nvSpPr>
        <p:spPr>
          <a:xfrm>
            <a:off x="8328124" y="3526184"/>
            <a:ext cx="2806800" cy="2079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"A lot of </a:t>
            </a:r>
            <a:r>
              <a:rPr lang="en-US" sz="1350" b="1" i="0" u="none" strike="noStrike" cap="none">
                <a:solidFill>
                  <a:srgbClr val="334155"/>
                </a:solidFill>
                <a:latin typeface="Lato"/>
                <a:ea typeface="Lato"/>
                <a:cs typeface="Lato"/>
                <a:sym typeface="Lato"/>
              </a:rPr>
              <a:t>sweat</a:t>
            </a:r>
            <a:r>
              <a:rPr lang="en-US" sz="1350" b="0" i="0" u="none" strike="noStrike" cap="none">
                <a:solidFill>
                  <a:srgbClr val="334155"/>
                </a:solidFill>
                <a:latin typeface="Lato"/>
                <a:ea typeface="Lato"/>
                <a:cs typeface="Lato"/>
                <a:sym typeface="Lato"/>
              </a:rPr>
              <a:t> will </a:t>
            </a:r>
            <a:r>
              <a:rPr lang="en-US" sz="1350" b="1" i="0" u="none" strike="noStrike" cap="none">
                <a:solidFill>
                  <a:srgbClr val="334155"/>
                </a:solidFill>
                <a:latin typeface="Lato"/>
                <a:ea typeface="Lato"/>
                <a:cs typeface="Lato"/>
                <a:sym typeface="Lato"/>
              </a:rPr>
              <a:t>fix</a:t>
            </a:r>
            <a:r>
              <a:rPr lang="en-US" sz="1350" b="0" i="0" u="none" strike="noStrike" cap="none">
                <a:solidFill>
                  <a:srgbClr val="334155"/>
                </a:solidFill>
                <a:latin typeface="Lato"/>
                <a:ea typeface="Lato"/>
                <a:cs typeface="Lato"/>
                <a:sym typeface="Lato"/>
              </a:rPr>
              <a:t> the hangout."</a:t>
            </a:r>
            <a:endParaRPr/>
          </a:p>
        </p:txBody>
      </p:sp>
      <p:sp>
        <p:nvSpPr>
          <p:cNvPr id="173" name="Google Shape;173;p17"/>
          <p:cNvSpPr txBox="1"/>
          <p:nvPr/>
        </p:nvSpPr>
        <p:spPr>
          <a:xfrm>
            <a:off x="8328124" y="3895725"/>
            <a:ext cx="2806800" cy="346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125" b="0" i="0" u="none" strike="noStrike" cap="none">
                <a:solidFill>
                  <a:srgbClr val="64748B"/>
                </a:solidFill>
                <a:latin typeface="Lato"/>
                <a:ea typeface="Lato"/>
                <a:cs typeface="Lato"/>
                <a:sym typeface="Lato"/>
              </a:rPr>
              <a:t>-&gt; </a:t>
            </a:r>
            <a:r>
              <a:rPr lang="en-US" sz="1125" b="1" i="0" u="none" strike="noStrike" cap="none">
                <a:solidFill>
                  <a:srgbClr val="64748B"/>
                </a:solidFill>
                <a:latin typeface="Lato"/>
                <a:ea typeface="Lato"/>
                <a:cs typeface="Lato"/>
                <a:sym typeface="Lato"/>
              </a:rPr>
              <a:t>Sweat</a:t>
            </a:r>
            <a:r>
              <a:rPr lang="en-US" sz="1125" b="0" i="0" u="none" strike="noStrike" cap="none">
                <a:solidFill>
                  <a:srgbClr val="64748B"/>
                </a:solidFill>
                <a:latin typeface="Lato"/>
                <a:ea typeface="Lato"/>
                <a:cs typeface="Lato"/>
                <a:sym typeface="Lato"/>
              </a:rPr>
              <a:t>: Mồ hôi.</a:t>
            </a:r>
            <a:br>
              <a:rPr lang="en-US" sz="1800" b="0" i="0" u="none" strike="noStrike" cap="none">
                <a:solidFill>
                  <a:schemeClr val="dk1"/>
                </a:solidFill>
                <a:latin typeface="Calibri"/>
                <a:ea typeface="Calibri"/>
                <a:cs typeface="Calibri"/>
                <a:sym typeface="Calibri"/>
              </a:rPr>
            </a:br>
            <a:r>
              <a:rPr lang="en-US" sz="1125" b="0" i="0" u="none" strike="noStrike" cap="none">
                <a:solidFill>
                  <a:srgbClr val="64748B"/>
                </a:solidFill>
                <a:latin typeface="Lato"/>
                <a:ea typeface="Lato"/>
                <a:cs typeface="Lato"/>
                <a:sym typeface="Lato"/>
              </a:rPr>
              <a:t> -&gt; </a:t>
            </a:r>
            <a:r>
              <a:rPr lang="en-US" sz="1125" b="1" i="0" u="none" strike="noStrike" cap="none">
                <a:solidFill>
                  <a:srgbClr val="64748B"/>
                </a:solidFill>
                <a:latin typeface="Lato"/>
                <a:ea typeface="Lato"/>
                <a:cs typeface="Lato"/>
                <a:sym typeface="Lato"/>
              </a:rPr>
              <a:t>Fix</a:t>
            </a:r>
            <a:r>
              <a:rPr lang="en-US" sz="1125" b="0" i="0" u="none" strike="noStrike" cap="none">
                <a:solidFill>
                  <a:srgbClr val="64748B"/>
                </a:solidFill>
                <a:latin typeface="Lato"/>
                <a:ea typeface="Lato"/>
                <a:cs typeface="Lato"/>
                <a:sym typeface="Lato"/>
              </a:rPr>
              <a:t>: Làm cho trọn vẹn, hoàn hảo.</a:t>
            </a:r>
            <a:endParaRPr/>
          </a:p>
        </p:txBody>
      </p:sp>
      <p:pic>
        <p:nvPicPr>
          <p:cNvPr id="174" name="Google Shape;174;p17" descr="image.png"/>
          <p:cNvPicPr preferRelativeResize="0"/>
          <p:nvPr/>
        </p:nvPicPr>
        <p:blipFill rotWithShape="1">
          <a:blip r:embed="rId8">
            <a:alphaModFix/>
          </a:blip>
          <a:srcRect/>
          <a:stretch/>
        </p:blipFill>
        <p:spPr>
          <a:xfrm>
            <a:off x="1057275" y="2564159"/>
            <a:ext cx="428625" cy="342900"/>
          </a:xfrm>
          <a:prstGeom prst="rect">
            <a:avLst/>
          </a:prstGeom>
          <a:noFill/>
          <a:ln>
            <a:noFill/>
          </a:ln>
        </p:spPr>
      </p:pic>
      <p:pic>
        <p:nvPicPr>
          <p:cNvPr id="175" name="Google Shape;175;p17" descr="image.png"/>
          <p:cNvPicPr preferRelativeResize="0"/>
          <p:nvPr/>
        </p:nvPicPr>
        <p:blipFill rotWithShape="1">
          <a:blip r:embed="rId9">
            <a:alphaModFix/>
          </a:blip>
          <a:srcRect/>
          <a:stretch/>
        </p:blipFill>
        <p:spPr>
          <a:xfrm>
            <a:off x="4692699" y="2564159"/>
            <a:ext cx="390525" cy="342900"/>
          </a:xfrm>
          <a:prstGeom prst="rect">
            <a:avLst/>
          </a:prstGeom>
          <a:noFill/>
          <a:ln>
            <a:noFill/>
          </a:ln>
        </p:spPr>
      </p:pic>
      <p:pic>
        <p:nvPicPr>
          <p:cNvPr id="176" name="Google Shape;176;p17" descr="image.png"/>
          <p:cNvPicPr preferRelativeResize="0"/>
          <p:nvPr/>
        </p:nvPicPr>
        <p:blipFill rotWithShape="1">
          <a:blip r:embed="rId10">
            <a:alphaModFix/>
          </a:blip>
          <a:srcRect/>
          <a:stretch/>
        </p:blipFill>
        <p:spPr>
          <a:xfrm>
            <a:off x="8328124" y="2564159"/>
            <a:ext cx="257175" cy="342900"/>
          </a:xfrm>
          <a:prstGeom prst="rect">
            <a:avLst/>
          </a:prstGeom>
          <a:noFill/>
          <a:ln>
            <a:noFill/>
          </a:ln>
        </p:spPr>
      </p:pic>
      <p:sp>
        <p:nvSpPr>
          <p:cNvPr id="177" name="Google Shape;177;p17"/>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Luyện Nghe: "Catch The British Vibe"</a:t>
            </a:r>
            <a:endParaRPr>
              <a:latin typeface="Roboto"/>
              <a:ea typeface="Roboto"/>
              <a:cs typeface="Roboto"/>
              <a:sym typeface="Roboto"/>
            </a:endParaRPr>
          </a:p>
        </p:txBody>
      </p:sp>
      <p:sp>
        <p:nvSpPr>
          <p:cNvPr id="178" name="Google Shape;178;p17"/>
          <p:cNvSpPr/>
          <p:nvPr/>
        </p:nvSpPr>
        <p:spPr>
          <a:xfrm>
            <a:off x="762000" y="571500"/>
            <a:ext cx="57300" cy="543000"/>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4" name="Google Shape;184;p18" descr="image.png"/>
          <p:cNvPicPr preferRelativeResize="0"/>
          <p:nvPr/>
        </p:nvPicPr>
        <p:blipFill rotWithShape="1">
          <a:blip r:embed="rId4">
            <a:alphaModFix/>
          </a:blip>
          <a:srcRect/>
          <a:stretch/>
        </p:blipFill>
        <p:spPr>
          <a:xfrm>
            <a:off x="7010400" y="2162175"/>
            <a:ext cx="4800600" cy="3048000"/>
          </a:xfrm>
          <a:prstGeom prst="rect">
            <a:avLst/>
          </a:prstGeom>
          <a:noFill/>
          <a:ln>
            <a:noFill/>
          </a:ln>
        </p:spPr>
      </p:pic>
      <p:pic>
        <p:nvPicPr>
          <p:cNvPr id="185" name="Google Shape;185;p18" descr="image.png"/>
          <p:cNvPicPr preferRelativeResize="0"/>
          <p:nvPr/>
        </p:nvPicPr>
        <p:blipFill rotWithShape="1">
          <a:blip r:embed="rId5">
            <a:alphaModFix/>
          </a:blip>
          <a:srcRect/>
          <a:stretch/>
        </p:blipFill>
        <p:spPr>
          <a:xfrm>
            <a:off x="762000" y="5972175"/>
            <a:ext cx="10668000" cy="314325"/>
          </a:xfrm>
          <a:prstGeom prst="rect">
            <a:avLst/>
          </a:prstGeom>
          <a:noFill/>
          <a:ln>
            <a:noFill/>
          </a:ln>
        </p:spPr>
      </p:pic>
      <p:sp>
        <p:nvSpPr>
          <p:cNvPr id="186" name="Google Shape;186;p18"/>
          <p:cNvSpPr txBox="1"/>
          <p:nvPr/>
        </p:nvSpPr>
        <p:spPr>
          <a:xfrm>
            <a:off x="762000" y="6124575"/>
            <a:ext cx="1123950"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Pillar 1: Teamwork</a:t>
            </a:r>
            <a:endParaRPr/>
          </a:p>
        </p:txBody>
      </p:sp>
      <p:sp>
        <p:nvSpPr>
          <p:cNvPr id="187" name="Google Shape;187;p18"/>
          <p:cNvSpPr txBox="1"/>
          <p:nvPr/>
        </p:nvSpPr>
        <p:spPr>
          <a:xfrm>
            <a:off x="10791825" y="6124575"/>
            <a:ext cx="63817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5/10</a:t>
            </a:r>
            <a:endParaRPr/>
          </a:p>
        </p:txBody>
      </p:sp>
      <p:sp>
        <p:nvSpPr>
          <p:cNvPr id="188" name="Google Shape;188;p18"/>
          <p:cNvSpPr txBox="1"/>
          <p:nvPr/>
        </p:nvSpPr>
        <p:spPr>
          <a:xfrm>
            <a:off x="762000" y="2192684"/>
            <a:ext cx="61608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F172A"/>
                </a:solidFill>
                <a:latin typeface="Roboto"/>
                <a:ea typeface="Roboto"/>
                <a:cs typeface="Roboto"/>
                <a:sym typeface="Roboto"/>
              </a:rPr>
              <a:t>Phân tích cụm từ "To Gel"</a:t>
            </a:r>
            <a:endParaRPr>
              <a:latin typeface="Roboto"/>
              <a:ea typeface="Roboto"/>
              <a:cs typeface="Roboto"/>
              <a:sym typeface="Roboto"/>
            </a:endParaRPr>
          </a:p>
        </p:txBody>
      </p:sp>
      <p:sp>
        <p:nvSpPr>
          <p:cNvPr id="189" name="Google Shape;189;p18"/>
          <p:cNvSpPr txBox="1"/>
          <p:nvPr/>
        </p:nvSpPr>
        <p:spPr>
          <a:xfrm>
            <a:off x="762000" y="2640359"/>
            <a:ext cx="5867400" cy="2742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475569"/>
                </a:solidFill>
                <a:latin typeface="Lato"/>
                <a:ea typeface="Lato"/>
                <a:cs typeface="Lato"/>
                <a:sym typeface="Lato"/>
              </a:rPr>
              <a:t>Oscar nói khi vừa gặp các đồng đội mới tại PCC FC: </a:t>
            </a:r>
            <a:r>
              <a:rPr lang="en-US" sz="1350" b="0" i="1" u="none" strike="noStrike" cap="none">
                <a:solidFill>
                  <a:srgbClr val="475569"/>
                </a:solidFill>
                <a:latin typeface="Lato"/>
                <a:ea typeface="Lato"/>
                <a:cs typeface="Lato"/>
                <a:sym typeface="Lato"/>
              </a:rPr>
              <a:t>"We’re starting to gel."</a:t>
            </a:r>
            <a:endParaRPr/>
          </a:p>
        </p:txBody>
      </p:sp>
      <p:pic>
        <p:nvPicPr>
          <p:cNvPr id="190" name="Google Shape;190;p18" descr="image.png"/>
          <p:cNvPicPr preferRelativeResize="0"/>
          <p:nvPr/>
        </p:nvPicPr>
        <p:blipFill rotWithShape="1">
          <a:blip r:embed="rId6">
            <a:alphaModFix/>
          </a:blip>
          <a:srcRect/>
          <a:stretch/>
        </p:blipFill>
        <p:spPr>
          <a:xfrm>
            <a:off x="7010400" y="2162175"/>
            <a:ext cx="4800600" cy="3048000"/>
          </a:xfrm>
          <a:prstGeom prst="rect">
            <a:avLst/>
          </a:prstGeom>
          <a:noFill/>
          <a:ln>
            <a:noFill/>
          </a:ln>
        </p:spPr>
      </p:pic>
      <p:sp>
        <p:nvSpPr>
          <p:cNvPr id="191" name="Google Shape;191;p18"/>
          <p:cNvSpPr txBox="1"/>
          <p:nvPr/>
        </p:nvSpPr>
        <p:spPr>
          <a:xfrm>
            <a:off x="1095375" y="3105150"/>
            <a:ext cx="5534025"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Ý nghĩa:</a:t>
            </a:r>
            <a:r>
              <a:rPr lang="en-US" sz="1350" b="0" i="0" u="none" strike="noStrike" cap="none">
                <a:solidFill>
                  <a:srgbClr val="334155"/>
                </a:solidFill>
                <a:latin typeface="Lato"/>
                <a:ea typeface="Lato"/>
                <a:cs typeface="Lato"/>
                <a:sym typeface="Lato"/>
              </a:rPr>
              <a:t> Bắt đầu hiểu ý, tương tác và làm việc nhóm ăn ý (như chất keo dính lại với nhau).</a:t>
            </a:r>
            <a:endParaRPr/>
          </a:p>
        </p:txBody>
      </p:sp>
      <p:sp>
        <p:nvSpPr>
          <p:cNvPr id="192" name="Google Shape;192;p18"/>
          <p:cNvSpPr txBox="1"/>
          <p:nvPr/>
        </p:nvSpPr>
        <p:spPr>
          <a:xfrm>
            <a:off x="1095375" y="3796605"/>
            <a:ext cx="5534025"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Ứng dụng Y khoa:</a:t>
            </a:r>
            <a:r>
              <a:rPr lang="en-US" sz="1350" b="0" i="0" u="none" strike="noStrike" cap="none">
                <a:solidFill>
                  <a:srgbClr val="334155"/>
                </a:solidFill>
                <a:latin typeface="Lato"/>
                <a:ea typeface="Lato"/>
                <a:cs typeface="Lato"/>
                <a:sym typeface="Lato"/>
              </a:rPr>
              <a:t> Dùng để mô tả một kíp mổ mới hoặc một ca trực mới bắt đầu phối hợp trơn tru.</a:t>
            </a:r>
            <a:endParaRPr/>
          </a:p>
        </p:txBody>
      </p:sp>
      <p:sp>
        <p:nvSpPr>
          <p:cNvPr id="193" name="Google Shape;193;p18"/>
          <p:cNvSpPr txBox="1"/>
          <p:nvPr/>
        </p:nvSpPr>
        <p:spPr>
          <a:xfrm>
            <a:off x="1095375" y="4488060"/>
            <a:ext cx="5534025"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Ví dụ:</a:t>
            </a:r>
            <a:r>
              <a:rPr lang="en-US" sz="1350" b="0" i="0" u="none" strike="noStrike" cap="none">
                <a:solidFill>
                  <a:srgbClr val="334155"/>
                </a:solidFill>
                <a:latin typeface="Lato"/>
                <a:ea typeface="Lato"/>
                <a:cs typeface="Lato"/>
                <a:sym typeface="Lato"/>
              </a:rPr>
              <a:t> </a:t>
            </a:r>
            <a:r>
              <a:rPr lang="en-US" sz="1350" b="0" i="1" u="none" strike="noStrike" cap="none">
                <a:solidFill>
                  <a:srgbClr val="334155"/>
                </a:solidFill>
                <a:latin typeface="Lato"/>
                <a:ea typeface="Lato"/>
                <a:cs typeface="Lato"/>
                <a:sym typeface="Lato"/>
              </a:rPr>
              <a:t>"Our new surgical team is starting to gel."</a:t>
            </a:r>
            <a:r>
              <a:rPr lang="en-US" sz="1350" b="0" i="0" u="none" strike="noStrike" cap="none">
                <a:solidFill>
                  <a:srgbClr val="334155"/>
                </a:solidFill>
                <a:latin typeface="Lato"/>
                <a:ea typeface="Lato"/>
                <a:cs typeface="Lato"/>
                <a:sym typeface="Lato"/>
              </a:rPr>
              <a:t> (Đội phẫu thuật mới bắt đầu hiểu ý nhau).</a:t>
            </a:r>
            <a:endParaRPr/>
          </a:p>
        </p:txBody>
      </p:sp>
      <p:pic>
        <p:nvPicPr>
          <p:cNvPr id="194" name="Google Shape;194;p18" descr="image.png"/>
          <p:cNvPicPr preferRelativeResize="0"/>
          <p:nvPr/>
        </p:nvPicPr>
        <p:blipFill rotWithShape="1">
          <a:blip r:embed="rId7">
            <a:alphaModFix/>
          </a:blip>
          <a:srcRect/>
          <a:stretch/>
        </p:blipFill>
        <p:spPr>
          <a:xfrm>
            <a:off x="762000" y="3148012"/>
            <a:ext cx="238125" cy="200025"/>
          </a:xfrm>
          <a:prstGeom prst="rect">
            <a:avLst/>
          </a:prstGeom>
          <a:noFill/>
          <a:ln>
            <a:noFill/>
          </a:ln>
        </p:spPr>
      </p:pic>
      <p:pic>
        <p:nvPicPr>
          <p:cNvPr id="195" name="Google Shape;195;p18" descr="image.png"/>
          <p:cNvPicPr preferRelativeResize="0"/>
          <p:nvPr/>
        </p:nvPicPr>
        <p:blipFill rotWithShape="1">
          <a:blip r:embed="rId8">
            <a:alphaModFix/>
          </a:blip>
          <a:srcRect/>
          <a:stretch/>
        </p:blipFill>
        <p:spPr>
          <a:xfrm>
            <a:off x="762000" y="3839467"/>
            <a:ext cx="219075" cy="200025"/>
          </a:xfrm>
          <a:prstGeom prst="rect">
            <a:avLst/>
          </a:prstGeom>
          <a:noFill/>
          <a:ln>
            <a:noFill/>
          </a:ln>
        </p:spPr>
      </p:pic>
      <p:pic>
        <p:nvPicPr>
          <p:cNvPr id="196" name="Google Shape;196;p18" descr="image.png"/>
          <p:cNvPicPr preferRelativeResize="0"/>
          <p:nvPr/>
        </p:nvPicPr>
        <p:blipFill rotWithShape="1">
          <a:blip r:embed="rId9">
            <a:alphaModFix/>
          </a:blip>
          <a:srcRect/>
          <a:stretch/>
        </p:blipFill>
        <p:spPr>
          <a:xfrm>
            <a:off x="762000" y="4530923"/>
            <a:ext cx="190500" cy="200025"/>
          </a:xfrm>
          <a:prstGeom prst="rect">
            <a:avLst/>
          </a:prstGeom>
          <a:noFill/>
          <a:ln>
            <a:noFill/>
          </a:ln>
        </p:spPr>
      </p:pic>
      <p:sp>
        <p:nvSpPr>
          <p:cNvPr id="197" name="Google Shape;197;p18"/>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Trụ Cột 1: Teamwork - "To Gel"</a:t>
            </a:r>
            <a:endParaRPr>
              <a:latin typeface="Roboto"/>
              <a:ea typeface="Roboto"/>
              <a:cs typeface="Roboto"/>
              <a:sym typeface="Roboto"/>
            </a:endParaRPr>
          </a:p>
        </p:txBody>
      </p:sp>
      <p:sp>
        <p:nvSpPr>
          <p:cNvPr id="198" name="Google Shape;198;p18"/>
          <p:cNvSpPr/>
          <p:nvPr/>
        </p:nvSpPr>
        <p:spPr>
          <a:xfrm>
            <a:off x="762000" y="571500"/>
            <a:ext cx="57150" cy="542925"/>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04" name="Google Shape;204;p19" descr="image.png"/>
          <p:cNvPicPr preferRelativeResize="0"/>
          <p:nvPr/>
        </p:nvPicPr>
        <p:blipFill rotWithShape="1">
          <a:blip r:embed="rId4">
            <a:alphaModFix/>
          </a:blip>
          <a:srcRect/>
          <a:stretch/>
        </p:blipFill>
        <p:spPr>
          <a:xfrm>
            <a:off x="762000" y="2162175"/>
            <a:ext cx="4800600" cy="3048000"/>
          </a:xfrm>
          <a:prstGeom prst="rect">
            <a:avLst/>
          </a:prstGeom>
          <a:noFill/>
          <a:ln>
            <a:noFill/>
          </a:ln>
        </p:spPr>
      </p:pic>
      <p:pic>
        <p:nvPicPr>
          <p:cNvPr id="205" name="Google Shape;205;p19" descr="image.png"/>
          <p:cNvPicPr preferRelativeResize="0"/>
          <p:nvPr/>
        </p:nvPicPr>
        <p:blipFill rotWithShape="1">
          <a:blip r:embed="rId5">
            <a:alphaModFix/>
          </a:blip>
          <a:srcRect/>
          <a:stretch/>
        </p:blipFill>
        <p:spPr>
          <a:xfrm>
            <a:off x="762000" y="5972175"/>
            <a:ext cx="10668000" cy="314325"/>
          </a:xfrm>
          <a:prstGeom prst="rect">
            <a:avLst/>
          </a:prstGeom>
          <a:noFill/>
          <a:ln>
            <a:noFill/>
          </a:ln>
        </p:spPr>
      </p:pic>
      <p:sp>
        <p:nvSpPr>
          <p:cNvPr id="206" name="Google Shape;206;p19"/>
          <p:cNvSpPr txBox="1"/>
          <p:nvPr/>
        </p:nvSpPr>
        <p:spPr>
          <a:xfrm>
            <a:off x="762000" y="6124575"/>
            <a:ext cx="160972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Pillar 2: Work-Life Balance</a:t>
            </a:r>
            <a:endParaRPr/>
          </a:p>
        </p:txBody>
      </p:sp>
      <p:sp>
        <p:nvSpPr>
          <p:cNvPr id="207" name="Google Shape;207;p19"/>
          <p:cNvSpPr txBox="1"/>
          <p:nvPr/>
        </p:nvSpPr>
        <p:spPr>
          <a:xfrm>
            <a:off x="10791825" y="6124575"/>
            <a:ext cx="63817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6/10</a:t>
            </a:r>
            <a:endParaRPr/>
          </a:p>
        </p:txBody>
      </p:sp>
      <p:pic>
        <p:nvPicPr>
          <p:cNvPr id="208" name="Google Shape;208;p19" descr="image.png"/>
          <p:cNvPicPr preferRelativeResize="0"/>
          <p:nvPr/>
        </p:nvPicPr>
        <p:blipFill rotWithShape="1">
          <a:blip r:embed="rId6">
            <a:alphaModFix/>
          </a:blip>
          <a:srcRect/>
          <a:stretch/>
        </p:blipFill>
        <p:spPr>
          <a:xfrm>
            <a:off x="762000" y="2162175"/>
            <a:ext cx="4800600" cy="3048000"/>
          </a:xfrm>
          <a:prstGeom prst="rect">
            <a:avLst/>
          </a:prstGeom>
          <a:noFill/>
          <a:ln>
            <a:noFill/>
          </a:ln>
        </p:spPr>
      </p:pic>
      <p:sp>
        <p:nvSpPr>
          <p:cNvPr id="209" name="Google Shape;209;p19"/>
          <p:cNvSpPr txBox="1"/>
          <p:nvPr/>
        </p:nvSpPr>
        <p:spPr>
          <a:xfrm>
            <a:off x="5943600" y="2359372"/>
            <a:ext cx="61608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F172A"/>
                </a:solidFill>
                <a:latin typeface="Roboto"/>
                <a:ea typeface="Roboto"/>
                <a:cs typeface="Roboto"/>
                <a:sym typeface="Roboto"/>
              </a:rPr>
              <a:t>Ẩn Dụ về Áp Lực và Trách Nhiệm</a:t>
            </a:r>
            <a:endParaRPr>
              <a:latin typeface="Roboto"/>
              <a:ea typeface="Roboto"/>
              <a:cs typeface="Roboto"/>
              <a:sym typeface="Roboto"/>
            </a:endParaRPr>
          </a:p>
        </p:txBody>
      </p:sp>
      <p:sp>
        <p:nvSpPr>
          <p:cNvPr id="210" name="Google Shape;210;p19"/>
          <p:cNvSpPr txBox="1"/>
          <p:nvPr/>
        </p:nvSpPr>
        <p:spPr>
          <a:xfrm>
            <a:off x="6276975" y="2807047"/>
            <a:ext cx="5534025" cy="109716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350" b="1" i="0" u="none" strike="noStrike" cap="none">
                <a:solidFill>
                  <a:srgbClr val="334155"/>
                </a:solidFill>
                <a:latin typeface="Lato"/>
                <a:ea typeface="Lato"/>
                <a:cs typeface="Lato"/>
                <a:sym typeface="Lato"/>
              </a:rPr>
              <a:t>Hospital Sheets:</a:t>
            </a:r>
            <a:r>
              <a:rPr lang="en-US" sz="1350" b="0" i="0" u="none" strike="noStrike" cap="none">
                <a:solidFill>
                  <a:srgbClr val="334155"/>
                </a:solidFill>
                <a:latin typeface="Lato"/>
                <a:ea typeface="Lato"/>
                <a:cs typeface="Lato"/>
                <a:sym typeface="Lato"/>
              </a:rPr>
              <a:t> Ga trải giường bệnh viện. Hoán dụ cho áp lực trực lâm sàng, ca bệnh, sự mệt mỏi ở viện. </a:t>
            </a:r>
            <a:br>
              <a:rPr lang="en-US" sz="1800" b="0" i="0" u="none" strike="noStrike" cap="none">
                <a:solidFill>
                  <a:schemeClr val="dk1"/>
                </a:solidFill>
                <a:latin typeface="Calibri"/>
                <a:ea typeface="Calibri"/>
                <a:cs typeface="Calibri"/>
                <a:sym typeface="Calibri"/>
              </a:rPr>
            </a:br>
            <a:r>
              <a:rPr lang="en-US" sz="1350" b="0" i="0" u="none" strike="noStrike" cap="none">
                <a:solidFill>
                  <a:srgbClr val="64748B"/>
                </a:solidFill>
                <a:latin typeface="Lato"/>
                <a:ea typeface="Lato"/>
                <a:cs typeface="Lato"/>
                <a:sym typeface="Lato"/>
              </a:rPr>
              <a:t>-&gt; "You gotta get time away... out of the hospital sheets." (Cần bước ra khỏi áp lực bệnh viện).</a:t>
            </a:r>
            <a:endParaRPr/>
          </a:p>
        </p:txBody>
      </p:sp>
      <p:sp>
        <p:nvSpPr>
          <p:cNvPr id="211" name="Google Shape;211;p19"/>
          <p:cNvSpPr txBox="1"/>
          <p:nvPr/>
        </p:nvSpPr>
        <p:spPr>
          <a:xfrm>
            <a:off x="6276975" y="4047083"/>
            <a:ext cx="5534025" cy="82287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350" b="1" i="0" u="none" strike="noStrike" cap="none">
                <a:solidFill>
                  <a:srgbClr val="334155"/>
                </a:solidFill>
                <a:latin typeface="Lato"/>
                <a:ea typeface="Lato"/>
                <a:cs typeface="Lato"/>
                <a:sym typeface="Lato"/>
              </a:rPr>
              <a:t>School Sheets:</a:t>
            </a:r>
            <a:r>
              <a:rPr lang="en-US" sz="1350" b="0" i="0" u="none" strike="noStrike" cap="none">
                <a:solidFill>
                  <a:srgbClr val="334155"/>
                </a:solidFill>
                <a:latin typeface="Lato"/>
                <a:ea typeface="Lato"/>
                <a:cs typeface="Lato"/>
                <a:sym typeface="Lato"/>
              </a:rPr>
              <a:t> Bài tập, hồ sơ học tập, tài liệu học thuật cần hoàn thành tối nay cho nhà trường và gia đình. </a:t>
            </a:r>
            <a:br>
              <a:rPr lang="en-US" sz="1800" b="0" i="0" u="none" strike="noStrike" cap="none">
                <a:solidFill>
                  <a:schemeClr val="dk1"/>
                </a:solidFill>
                <a:latin typeface="Calibri"/>
                <a:ea typeface="Calibri"/>
                <a:cs typeface="Calibri"/>
                <a:sym typeface="Calibri"/>
              </a:rPr>
            </a:br>
            <a:r>
              <a:rPr lang="en-US" sz="1350" b="0" i="0" u="none" strike="noStrike" cap="none">
                <a:solidFill>
                  <a:srgbClr val="64748B"/>
                </a:solidFill>
                <a:latin typeface="Lato"/>
                <a:ea typeface="Lato"/>
                <a:cs typeface="Lato"/>
                <a:sym typeface="Lato"/>
              </a:rPr>
              <a:t>-&gt; "Get on the school sheets but I’ll do it for you guys."</a:t>
            </a:r>
            <a:endParaRPr/>
          </a:p>
        </p:txBody>
      </p:sp>
      <p:pic>
        <p:nvPicPr>
          <p:cNvPr id="212" name="Google Shape;212;p19" descr="image.png"/>
          <p:cNvPicPr preferRelativeResize="0"/>
          <p:nvPr/>
        </p:nvPicPr>
        <p:blipFill rotWithShape="1">
          <a:blip r:embed="rId7">
            <a:alphaModFix/>
          </a:blip>
          <a:srcRect/>
          <a:stretch/>
        </p:blipFill>
        <p:spPr>
          <a:xfrm>
            <a:off x="5943600" y="2849909"/>
            <a:ext cx="238125" cy="200025"/>
          </a:xfrm>
          <a:prstGeom prst="rect">
            <a:avLst/>
          </a:prstGeom>
          <a:noFill/>
          <a:ln>
            <a:noFill/>
          </a:ln>
        </p:spPr>
      </p:pic>
      <p:pic>
        <p:nvPicPr>
          <p:cNvPr id="213" name="Google Shape;213;p19" descr="image.png"/>
          <p:cNvPicPr preferRelativeResize="0"/>
          <p:nvPr/>
        </p:nvPicPr>
        <p:blipFill rotWithShape="1">
          <a:blip r:embed="rId8">
            <a:alphaModFix/>
          </a:blip>
          <a:srcRect/>
          <a:stretch/>
        </p:blipFill>
        <p:spPr>
          <a:xfrm>
            <a:off x="5943600" y="4089945"/>
            <a:ext cx="171450" cy="200025"/>
          </a:xfrm>
          <a:prstGeom prst="rect">
            <a:avLst/>
          </a:prstGeom>
          <a:noFill/>
          <a:ln>
            <a:noFill/>
          </a:ln>
        </p:spPr>
      </p:pic>
      <p:sp>
        <p:nvSpPr>
          <p:cNvPr id="214" name="Google Shape;214;p19"/>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Trụ Cột 2: Hospital Sheets vs School Sheets</a:t>
            </a:r>
            <a:endParaRPr>
              <a:latin typeface="Roboto"/>
              <a:ea typeface="Roboto"/>
              <a:cs typeface="Roboto"/>
              <a:sym typeface="Roboto"/>
            </a:endParaRPr>
          </a:p>
        </p:txBody>
      </p:sp>
      <p:sp>
        <p:nvSpPr>
          <p:cNvPr id="215" name="Google Shape;215;p19"/>
          <p:cNvSpPr/>
          <p:nvPr/>
        </p:nvSpPr>
        <p:spPr>
          <a:xfrm>
            <a:off x="762000" y="571500"/>
            <a:ext cx="57150" cy="542925"/>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1" name="Google Shape;221;p20" descr="image.png"/>
          <p:cNvPicPr preferRelativeResize="0"/>
          <p:nvPr/>
        </p:nvPicPr>
        <p:blipFill rotWithShape="1">
          <a:blip r:embed="rId4">
            <a:alphaModFix/>
          </a:blip>
          <a:srcRect/>
          <a:stretch/>
        </p:blipFill>
        <p:spPr>
          <a:xfrm>
            <a:off x="762000" y="2676376"/>
            <a:ext cx="4267200" cy="2019300"/>
          </a:xfrm>
          <a:prstGeom prst="rect">
            <a:avLst/>
          </a:prstGeom>
          <a:noFill/>
          <a:ln>
            <a:noFill/>
          </a:ln>
        </p:spPr>
      </p:pic>
      <p:pic>
        <p:nvPicPr>
          <p:cNvPr id="222" name="Google Shape;222;p20" descr="image.png"/>
          <p:cNvPicPr preferRelativeResize="0"/>
          <p:nvPr/>
        </p:nvPicPr>
        <p:blipFill rotWithShape="1">
          <a:blip r:embed="rId5">
            <a:alphaModFix/>
          </a:blip>
          <a:srcRect/>
          <a:stretch/>
        </p:blipFill>
        <p:spPr>
          <a:xfrm>
            <a:off x="762000" y="5972175"/>
            <a:ext cx="10668000" cy="314325"/>
          </a:xfrm>
          <a:prstGeom prst="rect">
            <a:avLst/>
          </a:prstGeom>
          <a:noFill/>
          <a:ln>
            <a:noFill/>
          </a:ln>
        </p:spPr>
      </p:pic>
      <p:sp>
        <p:nvSpPr>
          <p:cNvPr id="223" name="Google Shape;223;p20"/>
          <p:cNvSpPr txBox="1"/>
          <p:nvPr/>
        </p:nvSpPr>
        <p:spPr>
          <a:xfrm>
            <a:off x="762000" y="6124575"/>
            <a:ext cx="1047750"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Slang &amp; Grammar</a:t>
            </a:r>
            <a:endParaRPr/>
          </a:p>
        </p:txBody>
      </p:sp>
      <p:sp>
        <p:nvSpPr>
          <p:cNvPr id="224" name="Google Shape;224;p20"/>
          <p:cNvSpPr txBox="1"/>
          <p:nvPr/>
        </p:nvSpPr>
        <p:spPr>
          <a:xfrm>
            <a:off x="10791825" y="6124575"/>
            <a:ext cx="63817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7/10</a:t>
            </a:r>
            <a:endParaRPr/>
          </a:p>
        </p:txBody>
      </p:sp>
      <p:sp>
        <p:nvSpPr>
          <p:cNvPr id="225" name="Google Shape;225;p20"/>
          <p:cNvSpPr txBox="1"/>
          <p:nvPr/>
        </p:nvSpPr>
        <p:spPr>
          <a:xfrm>
            <a:off x="1152525" y="3066901"/>
            <a:ext cx="3486150" cy="914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0EA5E9"/>
                </a:solidFill>
                <a:latin typeface="Poppins"/>
                <a:ea typeface="Poppins"/>
                <a:cs typeface="Poppins"/>
                <a:sym typeface="Poppins"/>
              </a:rPr>
              <a:t>Gotta</a:t>
            </a:r>
            <a:endParaRPr/>
          </a:p>
        </p:txBody>
      </p:sp>
      <p:sp>
        <p:nvSpPr>
          <p:cNvPr id="226" name="Google Shape;226;p20"/>
          <p:cNvSpPr txBox="1"/>
          <p:nvPr/>
        </p:nvSpPr>
        <p:spPr>
          <a:xfrm>
            <a:off x="1152525" y="4076551"/>
            <a:ext cx="3486150" cy="228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1E3A8A"/>
                </a:solidFill>
                <a:latin typeface="Lato"/>
                <a:ea typeface="Lato"/>
                <a:cs typeface="Lato"/>
                <a:sym typeface="Lato"/>
              </a:rPr>
              <a:t>= Got to (Have to)</a:t>
            </a:r>
            <a:endParaRPr/>
          </a:p>
        </p:txBody>
      </p:sp>
      <p:sp>
        <p:nvSpPr>
          <p:cNvPr id="227" name="Google Shape;227;p20"/>
          <p:cNvSpPr txBox="1"/>
          <p:nvPr/>
        </p:nvSpPr>
        <p:spPr>
          <a:xfrm>
            <a:off x="5410200" y="2562225"/>
            <a:ext cx="67209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F172A"/>
                </a:solidFill>
                <a:latin typeface="Roboto"/>
                <a:ea typeface="Roboto"/>
                <a:cs typeface="Roboto"/>
                <a:sym typeface="Roboto"/>
              </a:rPr>
              <a:t>Cách dùng tự nhiên của người bản xứ</a:t>
            </a:r>
            <a:endParaRPr>
              <a:latin typeface="Roboto"/>
              <a:ea typeface="Roboto"/>
              <a:cs typeface="Roboto"/>
              <a:sym typeface="Roboto"/>
            </a:endParaRPr>
          </a:p>
        </p:txBody>
      </p:sp>
      <p:sp>
        <p:nvSpPr>
          <p:cNvPr id="228" name="Google Shape;228;p20"/>
          <p:cNvSpPr txBox="1"/>
          <p:nvPr/>
        </p:nvSpPr>
        <p:spPr>
          <a:xfrm>
            <a:off x="5743575" y="3009900"/>
            <a:ext cx="6067425"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Tính thân mật:</a:t>
            </a:r>
            <a:r>
              <a:rPr lang="en-US" sz="1350" b="0" i="0" u="none" strike="noStrike" cap="none">
                <a:solidFill>
                  <a:srgbClr val="334155"/>
                </a:solidFill>
                <a:latin typeface="Lato"/>
                <a:ea typeface="Lato"/>
                <a:cs typeface="Lato"/>
                <a:sym typeface="Lato"/>
              </a:rPr>
              <a:t> Oscar khuyên đồng nghiệp: </a:t>
            </a:r>
            <a:r>
              <a:rPr lang="en-US" sz="1350" b="0" i="1" u="none" strike="noStrike" cap="none">
                <a:solidFill>
                  <a:srgbClr val="334155"/>
                </a:solidFill>
                <a:latin typeface="Lato"/>
                <a:ea typeface="Lato"/>
                <a:cs typeface="Lato"/>
                <a:sym typeface="Lato"/>
              </a:rPr>
              <a:t>"Everyone loves medicine, but you gotta get time away."</a:t>
            </a:r>
            <a:endParaRPr/>
          </a:p>
        </p:txBody>
      </p:sp>
      <p:sp>
        <p:nvSpPr>
          <p:cNvPr id="229" name="Google Shape;229;p20"/>
          <p:cNvSpPr txBox="1"/>
          <p:nvPr/>
        </p:nvSpPr>
        <p:spPr>
          <a:xfrm>
            <a:off x="5743575" y="3701355"/>
            <a:ext cx="6067425"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Sự khác biệt:</a:t>
            </a:r>
            <a:r>
              <a:rPr lang="en-US" sz="1350" b="0" i="0" u="none" strike="noStrike" cap="none">
                <a:solidFill>
                  <a:srgbClr val="334155"/>
                </a:solidFill>
                <a:latin typeface="Lato"/>
                <a:ea typeface="Lato"/>
                <a:cs typeface="Lato"/>
                <a:sym typeface="Lato"/>
              </a:rPr>
              <a:t> Dùng </a:t>
            </a:r>
            <a:r>
              <a:rPr lang="en-US" sz="1350" b="1" i="0" u="none" strike="noStrike" cap="none">
                <a:solidFill>
                  <a:srgbClr val="334155"/>
                </a:solidFill>
                <a:latin typeface="Lato"/>
                <a:ea typeface="Lato"/>
                <a:cs typeface="Lato"/>
                <a:sym typeface="Lato"/>
              </a:rPr>
              <a:t>Gotta</a:t>
            </a:r>
            <a:r>
              <a:rPr lang="en-US" sz="1350" b="0" i="0" u="none" strike="noStrike" cap="none">
                <a:solidFill>
                  <a:srgbClr val="334155"/>
                </a:solidFill>
                <a:latin typeface="Lato"/>
                <a:ea typeface="Lato"/>
                <a:cs typeface="Lato"/>
                <a:sym typeface="Lato"/>
              </a:rPr>
              <a:t> mang tính chia sẻ, khuyên nhủ thân thiết giảm áp lực. Khác hoàn toàn với </a:t>
            </a:r>
            <a:r>
              <a:rPr lang="en-US" sz="1350" b="1" i="0" u="none" strike="noStrike" cap="none">
                <a:solidFill>
                  <a:srgbClr val="334155"/>
                </a:solidFill>
                <a:latin typeface="Lato"/>
                <a:ea typeface="Lato"/>
                <a:cs typeface="Lato"/>
                <a:sym typeface="Lato"/>
              </a:rPr>
              <a:t>Must</a:t>
            </a:r>
            <a:r>
              <a:rPr lang="en-US" sz="1350" b="0" i="0" u="none" strike="noStrike" cap="none">
                <a:solidFill>
                  <a:srgbClr val="334155"/>
                </a:solidFill>
                <a:latin typeface="Lato"/>
                <a:ea typeface="Lato"/>
                <a:cs typeface="Lato"/>
                <a:sym typeface="Lato"/>
              </a:rPr>
              <a:t> (dùng trong quy định nghiêm ngặt hoặc y lệnh lâm sàng).</a:t>
            </a:r>
            <a:endParaRPr/>
          </a:p>
        </p:txBody>
      </p:sp>
      <p:sp>
        <p:nvSpPr>
          <p:cNvPr id="230" name="Google Shape;230;p20"/>
          <p:cNvSpPr txBox="1"/>
          <p:nvPr/>
        </p:nvSpPr>
        <p:spPr>
          <a:xfrm>
            <a:off x="5743575" y="4392810"/>
            <a:ext cx="6067425" cy="2742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Mục đích:</a:t>
            </a:r>
            <a:r>
              <a:rPr lang="en-US" sz="1350" b="0" i="0" u="none" strike="noStrike" cap="none">
                <a:solidFill>
                  <a:srgbClr val="334155"/>
                </a:solidFill>
                <a:latin typeface="Lato"/>
                <a:ea typeface="Lato"/>
                <a:cs typeface="Lato"/>
                <a:sym typeface="Lato"/>
              </a:rPr>
              <a:t> Giúp đồng nghiệp tránh khỏi hội chứng kiệt sức (burnout).</a:t>
            </a:r>
            <a:endParaRPr/>
          </a:p>
        </p:txBody>
      </p:sp>
      <p:pic>
        <p:nvPicPr>
          <p:cNvPr id="231" name="Google Shape;231;p20" descr="image.png"/>
          <p:cNvPicPr preferRelativeResize="0"/>
          <p:nvPr/>
        </p:nvPicPr>
        <p:blipFill rotWithShape="1">
          <a:blip r:embed="rId6">
            <a:alphaModFix/>
          </a:blip>
          <a:srcRect/>
          <a:stretch/>
        </p:blipFill>
        <p:spPr>
          <a:xfrm>
            <a:off x="5410200" y="3052762"/>
            <a:ext cx="190500" cy="200025"/>
          </a:xfrm>
          <a:prstGeom prst="rect">
            <a:avLst/>
          </a:prstGeom>
          <a:noFill/>
          <a:ln>
            <a:noFill/>
          </a:ln>
        </p:spPr>
      </p:pic>
      <p:pic>
        <p:nvPicPr>
          <p:cNvPr id="232" name="Google Shape;232;p20" descr="image.png"/>
          <p:cNvPicPr preferRelativeResize="0"/>
          <p:nvPr/>
        </p:nvPicPr>
        <p:blipFill rotWithShape="1">
          <a:blip r:embed="rId7">
            <a:alphaModFix/>
          </a:blip>
          <a:srcRect/>
          <a:stretch/>
        </p:blipFill>
        <p:spPr>
          <a:xfrm>
            <a:off x="5410200" y="3744217"/>
            <a:ext cx="190500" cy="200025"/>
          </a:xfrm>
          <a:prstGeom prst="rect">
            <a:avLst/>
          </a:prstGeom>
          <a:noFill/>
          <a:ln>
            <a:noFill/>
          </a:ln>
        </p:spPr>
      </p:pic>
      <p:pic>
        <p:nvPicPr>
          <p:cNvPr id="233" name="Google Shape;233;p20" descr="image.png"/>
          <p:cNvPicPr preferRelativeResize="0"/>
          <p:nvPr/>
        </p:nvPicPr>
        <p:blipFill rotWithShape="1">
          <a:blip r:embed="rId8">
            <a:alphaModFix/>
          </a:blip>
          <a:srcRect/>
          <a:stretch/>
        </p:blipFill>
        <p:spPr>
          <a:xfrm>
            <a:off x="5410200" y="4435673"/>
            <a:ext cx="190500" cy="200025"/>
          </a:xfrm>
          <a:prstGeom prst="rect">
            <a:avLst/>
          </a:prstGeom>
          <a:noFill/>
          <a:ln>
            <a:noFill/>
          </a:ln>
        </p:spPr>
      </p:pic>
      <p:sp>
        <p:nvSpPr>
          <p:cNvPr id="234" name="Google Shape;234;p20"/>
          <p:cNvSpPr txBox="1"/>
          <p:nvPr/>
        </p:nvSpPr>
        <p:spPr>
          <a:xfrm>
            <a:off x="904875" y="571500"/>
            <a:ext cx="11051381"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Poppins"/>
                <a:ea typeface="Poppins"/>
                <a:cs typeface="Poppins"/>
                <a:sym typeface="Poppins"/>
              </a:rPr>
              <a:t>Ngôn Ngữ Slang: "Gotta" Trong Lời Khuyên</a:t>
            </a:r>
            <a:endParaRPr/>
          </a:p>
        </p:txBody>
      </p:sp>
      <p:sp>
        <p:nvSpPr>
          <p:cNvPr id="235" name="Google Shape;235;p20"/>
          <p:cNvSpPr/>
          <p:nvPr/>
        </p:nvSpPr>
        <p:spPr>
          <a:xfrm>
            <a:off x="762000" y="571500"/>
            <a:ext cx="57150" cy="542925"/>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41" name="Google Shape;241;p21" descr="image.png"/>
          <p:cNvPicPr preferRelativeResize="0"/>
          <p:nvPr/>
        </p:nvPicPr>
        <p:blipFill rotWithShape="1">
          <a:blip r:embed="rId4">
            <a:alphaModFix/>
          </a:blip>
          <a:srcRect/>
          <a:stretch/>
        </p:blipFill>
        <p:spPr>
          <a:xfrm>
            <a:off x="7543800" y="2162175"/>
            <a:ext cx="4267200" cy="3048000"/>
          </a:xfrm>
          <a:prstGeom prst="rect">
            <a:avLst/>
          </a:prstGeom>
          <a:noFill/>
          <a:ln>
            <a:noFill/>
          </a:ln>
        </p:spPr>
      </p:pic>
      <p:pic>
        <p:nvPicPr>
          <p:cNvPr id="242" name="Google Shape;242;p21" descr="image.png"/>
          <p:cNvPicPr preferRelativeResize="0"/>
          <p:nvPr/>
        </p:nvPicPr>
        <p:blipFill rotWithShape="1">
          <a:blip r:embed="rId5">
            <a:alphaModFix/>
          </a:blip>
          <a:srcRect/>
          <a:stretch/>
        </p:blipFill>
        <p:spPr>
          <a:xfrm>
            <a:off x="762000" y="5972175"/>
            <a:ext cx="10668000" cy="314325"/>
          </a:xfrm>
          <a:prstGeom prst="rect">
            <a:avLst/>
          </a:prstGeom>
          <a:noFill/>
          <a:ln>
            <a:noFill/>
          </a:ln>
        </p:spPr>
      </p:pic>
      <p:sp>
        <p:nvSpPr>
          <p:cNvPr id="243" name="Google Shape;243;p21"/>
          <p:cNvSpPr txBox="1"/>
          <p:nvPr/>
        </p:nvSpPr>
        <p:spPr>
          <a:xfrm>
            <a:off x="762000" y="6124575"/>
            <a:ext cx="98107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Pillar 3: Mindset</a:t>
            </a:r>
            <a:endParaRPr/>
          </a:p>
        </p:txBody>
      </p:sp>
      <p:sp>
        <p:nvSpPr>
          <p:cNvPr id="244" name="Google Shape;244;p21"/>
          <p:cNvSpPr txBox="1"/>
          <p:nvPr/>
        </p:nvSpPr>
        <p:spPr>
          <a:xfrm>
            <a:off x="10791825" y="6124575"/>
            <a:ext cx="638175" cy="161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64748B"/>
                </a:solidFill>
                <a:latin typeface="Lato"/>
                <a:ea typeface="Lato"/>
                <a:cs typeface="Lato"/>
                <a:sym typeface="Lato"/>
              </a:rPr>
              <a:t>Trang 8/10</a:t>
            </a:r>
            <a:endParaRPr/>
          </a:p>
        </p:txBody>
      </p:sp>
      <p:sp>
        <p:nvSpPr>
          <p:cNvPr id="245" name="Google Shape;245;p21"/>
          <p:cNvSpPr txBox="1"/>
          <p:nvPr/>
        </p:nvSpPr>
        <p:spPr>
          <a:xfrm>
            <a:off x="762000" y="2408039"/>
            <a:ext cx="6400800" cy="3732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0" i="0" u="none" strike="noStrike" cap="none">
                <a:solidFill>
                  <a:srgbClr val="1E3A8A"/>
                </a:solidFill>
                <a:latin typeface="Poppins SemiBold"/>
                <a:ea typeface="Poppins SemiBold"/>
                <a:cs typeface="Poppins SemiBold"/>
                <a:sym typeface="Poppins SemiBold"/>
              </a:rPr>
              <a:t>"A lot of sweat will fix the hangout."</a:t>
            </a:r>
            <a:endParaRPr/>
          </a:p>
        </p:txBody>
      </p:sp>
      <p:sp>
        <p:nvSpPr>
          <p:cNvPr id="246" name="Google Shape;246;p21"/>
          <p:cNvSpPr txBox="1"/>
          <p:nvPr/>
        </p:nvSpPr>
        <p:spPr>
          <a:xfrm>
            <a:off x="762000" y="2971800"/>
            <a:ext cx="3209925" cy="22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1" i="0" u="none" strike="noStrike" cap="none">
                <a:solidFill>
                  <a:srgbClr val="475569"/>
                </a:solidFill>
                <a:latin typeface="Lato"/>
                <a:ea typeface="Lato"/>
                <a:cs typeface="Lato"/>
                <a:sym typeface="Lato"/>
              </a:rPr>
              <a:t>— Oscar Groves (UK Medical Student)</a:t>
            </a:r>
            <a:endParaRPr/>
          </a:p>
        </p:txBody>
      </p:sp>
      <p:pic>
        <p:nvPicPr>
          <p:cNvPr id="247" name="Google Shape;247;p21" descr="image.png"/>
          <p:cNvPicPr preferRelativeResize="0"/>
          <p:nvPr/>
        </p:nvPicPr>
        <p:blipFill rotWithShape="1">
          <a:blip r:embed="rId6">
            <a:alphaModFix/>
          </a:blip>
          <a:srcRect/>
          <a:stretch/>
        </p:blipFill>
        <p:spPr>
          <a:xfrm>
            <a:off x="7543800" y="2162175"/>
            <a:ext cx="4267200" cy="3048000"/>
          </a:xfrm>
          <a:prstGeom prst="rect">
            <a:avLst/>
          </a:prstGeom>
          <a:noFill/>
          <a:ln>
            <a:noFill/>
          </a:ln>
        </p:spPr>
      </p:pic>
      <p:sp>
        <p:nvSpPr>
          <p:cNvPr id="248" name="Google Shape;248;p21"/>
          <p:cNvSpPr txBox="1"/>
          <p:nvPr/>
        </p:nvSpPr>
        <p:spPr>
          <a:xfrm>
            <a:off x="381000" y="2122289"/>
            <a:ext cx="361950" cy="1143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0" i="0" u="none" strike="noStrike" cap="none">
                <a:solidFill>
                  <a:srgbClr val="0EA5E9"/>
                </a:solidFill>
                <a:latin typeface="Poppins SemiBold"/>
                <a:ea typeface="Poppins SemiBold"/>
                <a:cs typeface="Poppins SemiBold"/>
                <a:sym typeface="Poppins SemiBold"/>
              </a:rPr>
              <a:t>“</a:t>
            </a:r>
            <a:endParaRPr/>
          </a:p>
        </p:txBody>
      </p:sp>
      <p:sp>
        <p:nvSpPr>
          <p:cNvPr id="249" name="Google Shape;249;p21"/>
          <p:cNvSpPr txBox="1"/>
          <p:nvPr/>
        </p:nvSpPr>
        <p:spPr>
          <a:xfrm>
            <a:off x="1095375" y="3438525"/>
            <a:ext cx="6067425" cy="2742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Fix:</a:t>
            </a:r>
            <a:r>
              <a:rPr lang="en-US" sz="1350" b="0" i="0" u="none" strike="noStrike" cap="none">
                <a:solidFill>
                  <a:srgbClr val="334155"/>
                </a:solidFill>
                <a:latin typeface="Lato"/>
                <a:ea typeface="Lato"/>
                <a:cs typeface="Lato"/>
                <a:sym typeface="Lato"/>
              </a:rPr>
              <a:t> Ở đây mang nghĩa "làm cho hoàn hảo/trọn vẹn hơn".</a:t>
            </a:r>
            <a:endParaRPr/>
          </a:p>
        </p:txBody>
      </p:sp>
      <p:sp>
        <p:nvSpPr>
          <p:cNvPr id="250" name="Google Shape;250;p21"/>
          <p:cNvSpPr txBox="1"/>
          <p:nvPr/>
        </p:nvSpPr>
        <p:spPr>
          <a:xfrm>
            <a:off x="1095375" y="3855690"/>
            <a:ext cx="6067425" cy="2742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Sweat (Mồ hôi):</a:t>
            </a:r>
            <a:r>
              <a:rPr lang="en-US" sz="1350" b="0" i="0" u="none" strike="noStrike" cap="none">
                <a:solidFill>
                  <a:srgbClr val="334155"/>
                </a:solidFill>
                <a:latin typeface="Lato"/>
                <a:ea typeface="Lato"/>
                <a:cs typeface="Lato"/>
                <a:sym typeface="Lato"/>
              </a:rPr>
              <a:t> Tập luyện thể thao hết mình giúp giải tỏa căng thẳng.</a:t>
            </a:r>
            <a:endParaRPr/>
          </a:p>
        </p:txBody>
      </p:sp>
      <p:sp>
        <p:nvSpPr>
          <p:cNvPr id="251" name="Google Shape;251;p21"/>
          <p:cNvSpPr txBox="1"/>
          <p:nvPr/>
        </p:nvSpPr>
        <p:spPr>
          <a:xfrm>
            <a:off x="1095375" y="4272855"/>
            <a:ext cx="6067425"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Phân biệt:</a:t>
            </a:r>
            <a:r>
              <a:rPr lang="en-US" sz="1350" b="0" i="0" u="none" strike="noStrike" cap="none">
                <a:solidFill>
                  <a:srgbClr val="334155"/>
                </a:solidFill>
                <a:latin typeface="Lato"/>
                <a:ea typeface="Lato"/>
                <a:cs typeface="Lato"/>
                <a:sym typeface="Lato"/>
              </a:rPr>
              <a:t> Tránh nhầm lẫn giữa </a:t>
            </a:r>
            <a:r>
              <a:rPr lang="en-US" sz="1350" b="1" i="0" u="none" strike="noStrike" cap="none">
                <a:solidFill>
                  <a:srgbClr val="334155"/>
                </a:solidFill>
                <a:latin typeface="Lato"/>
                <a:ea typeface="Lato"/>
                <a:cs typeface="Lato"/>
                <a:sym typeface="Lato"/>
              </a:rPr>
              <a:t>Hangout</a:t>
            </a:r>
            <a:r>
              <a:rPr lang="en-US" sz="1350" b="0" i="0" u="none" strike="noStrike" cap="none">
                <a:solidFill>
                  <a:srgbClr val="334155"/>
                </a:solidFill>
                <a:latin typeface="Lato"/>
                <a:ea typeface="Lato"/>
                <a:cs typeface="Lato"/>
                <a:sym typeface="Lato"/>
              </a:rPr>
              <a:t> (đi chơi/giao lưu) với </a:t>
            </a:r>
            <a:r>
              <a:rPr lang="en-US" sz="1350" b="1" i="0" u="none" strike="noStrike" cap="none">
                <a:solidFill>
                  <a:srgbClr val="334155"/>
                </a:solidFill>
                <a:latin typeface="Lato"/>
                <a:ea typeface="Lato"/>
                <a:cs typeface="Lato"/>
                <a:sym typeface="Lato"/>
              </a:rPr>
              <a:t>Hangover</a:t>
            </a:r>
            <a:r>
              <a:rPr lang="en-US" sz="1350" b="0" i="0" u="none" strike="noStrike" cap="none">
                <a:solidFill>
                  <a:srgbClr val="334155"/>
                </a:solidFill>
                <a:latin typeface="Lato"/>
                <a:ea typeface="Lato"/>
                <a:cs typeface="Lato"/>
                <a:sym typeface="Lato"/>
              </a:rPr>
              <a:t> (say nguội mệt mỏi).</a:t>
            </a:r>
            <a:endParaRPr/>
          </a:p>
        </p:txBody>
      </p:sp>
      <p:pic>
        <p:nvPicPr>
          <p:cNvPr id="252" name="Google Shape;252;p21" descr="image.png"/>
          <p:cNvPicPr preferRelativeResize="0"/>
          <p:nvPr/>
        </p:nvPicPr>
        <p:blipFill rotWithShape="1">
          <a:blip r:embed="rId7">
            <a:alphaModFix/>
          </a:blip>
          <a:srcRect/>
          <a:stretch/>
        </p:blipFill>
        <p:spPr>
          <a:xfrm>
            <a:off x="762000" y="3481387"/>
            <a:ext cx="190500" cy="200025"/>
          </a:xfrm>
          <a:prstGeom prst="rect">
            <a:avLst/>
          </a:prstGeom>
          <a:noFill/>
          <a:ln>
            <a:noFill/>
          </a:ln>
        </p:spPr>
      </p:pic>
      <p:pic>
        <p:nvPicPr>
          <p:cNvPr id="253" name="Google Shape;253;p21" descr="image.png"/>
          <p:cNvPicPr preferRelativeResize="0"/>
          <p:nvPr/>
        </p:nvPicPr>
        <p:blipFill rotWithShape="1">
          <a:blip r:embed="rId7">
            <a:alphaModFix/>
          </a:blip>
          <a:srcRect/>
          <a:stretch/>
        </p:blipFill>
        <p:spPr>
          <a:xfrm>
            <a:off x="762000" y="3898552"/>
            <a:ext cx="190500" cy="200025"/>
          </a:xfrm>
          <a:prstGeom prst="rect">
            <a:avLst/>
          </a:prstGeom>
          <a:noFill/>
          <a:ln>
            <a:noFill/>
          </a:ln>
        </p:spPr>
      </p:pic>
      <p:pic>
        <p:nvPicPr>
          <p:cNvPr id="254" name="Google Shape;254;p21" descr="image.png"/>
          <p:cNvPicPr preferRelativeResize="0"/>
          <p:nvPr/>
        </p:nvPicPr>
        <p:blipFill rotWithShape="1">
          <a:blip r:embed="rId8">
            <a:alphaModFix/>
          </a:blip>
          <a:srcRect/>
          <a:stretch/>
        </p:blipFill>
        <p:spPr>
          <a:xfrm>
            <a:off x="762000" y="4315717"/>
            <a:ext cx="190500" cy="200025"/>
          </a:xfrm>
          <a:prstGeom prst="rect">
            <a:avLst/>
          </a:prstGeom>
          <a:noFill/>
          <a:ln>
            <a:noFill/>
          </a:ln>
        </p:spPr>
      </p:pic>
      <p:sp>
        <p:nvSpPr>
          <p:cNvPr id="255" name="Google Shape;255;p21"/>
          <p:cNvSpPr txBox="1"/>
          <p:nvPr/>
        </p:nvSpPr>
        <p:spPr>
          <a:xfrm>
            <a:off x="904875" y="571500"/>
            <a:ext cx="110514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1E3A8A"/>
                </a:solidFill>
                <a:latin typeface="Roboto"/>
                <a:ea typeface="Roboto"/>
                <a:cs typeface="Roboto"/>
                <a:sym typeface="Roboto"/>
              </a:rPr>
              <a:t>Trụ Cột 3: Mindset - Tái Tạo Năng Lượng</a:t>
            </a:r>
            <a:endParaRPr>
              <a:latin typeface="Roboto"/>
              <a:ea typeface="Roboto"/>
              <a:cs typeface="Roboto"/>
              <a:sym typeface="Roboto"/>
            </a:endParaRPr>
          </a:p>
        </p:txBody>
      </p:sp>
      <p:sp>
        <p:nvSpPr>
          <p:cNvPr id="256" name="Google Shape;256;p21"/>
          <p:cNvSpPr/>
          <p:nvPr/>
        </p:nvSpPr>
        <p:spPr>
          <a:xfrm>
            <a:off x="762000" y="571500"/>
            <a:ext cx="57150" cy="542925"/>
          </a:xfrm>
          <a:prstGeom prst="rect">
            <a:avLst/>
          </a:prstGeom>
          <a:solidFill>
            <a:srgbClr val="0EA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986</Words>
  <Application>Microsoft Office PowerPoint</Application>
  <PresentationFormat>Widescreen</PresentationFormat>
  <Paragraphs>91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Poppins</vt:lpstr>
      <vt:lpstr>Roboto</vt:lpstr>
      <vt:lpstr>Arial</vt:lpstr>
      <vt:lpstr>Lato</vt:lpstr>
      <vt:lpstr>Poppins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Kenvil Nguyên</cp:lastModifiedBy>
  <cp:revision>1</cp:revision>
  <dcterms:modified xsi:type="dcterms:W3CDTF">2026-06-07T10:40:37Z</dcterms:modified>
</cp:coreProperties>
</file>